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48"/>
  </p:notesMasterIdLst>
  <p:handoutMasterIdLst>
    <p:handoutMasterId r:id="rId49"/>
  </p:handoutMasterIdLst>
  <p:sldIdLst>
    <p:sldId id="256" r:id="rId5"/>
    <p:sldId id="316" r:id="rId6"/>
    <p:sldId id="317" r:id="rId7"/>
    <p:sldId id="318" r:id="rId8"/>
    <p:sldId id="320" r:id="rId9"/>
    <p:sldId id="336" r:id="rId10"/>
    <p:sldId id="321" r:id="rId11"/>
    <p:sldId id="312" r:id="rId12"/>
    <p:sldId id="335" r:id="rId13"/>
    <p:sldId id="322" r:id="rId14"/>
    <p:sldId id="279" r:id="rId15"/>
    <p:sldId id="337" r:id="rId16"/>
    <p:sldId id="338" r:id="rId17"/>
    <p:sldId id="278" r:id="rId18"/>
    <p:sldId id="271" r:id="rId19"/>
    <p:sldId id="289" r:id="rId20"/>
    <p:sldId id="277" r:id="rId21"/>
    <p:sldId id="314" r:id="rId22"/>
    <p:sldId id="283" r:id="rId23"/>
    <p:sldId id="282" r:id="rId24"/>
    <p:sldId id="275" r:id="rId25"/>
    <p:sldId id="276" r:id="rId26"/>
    <p:sldId id="274" r:id="rId27"/>
    <p:sldId id="273" r:id="rId28"/>
    <p:sldId id="272" r:id="rId29"/>
    <p:sldId id="284" r:id="rId30"/>
    <p:sldId id="304" r:id="rId31"/>
    <p:sldId id="288" r:id="rId32"/>
    <p:sldId id="287" r:id="rId33"/>
    <p:sldId id="286" r:id="rId34"/>
    <p:sldId id="285" r:id="rId35"/>
    <p:sldId id="292" r:id="rId36"/>
    <p:sldId id="291" r:id="rId37"/>
    <p:sldId id="281" r:id="rId38"/>
    <p:sldId id="295" r:id="rId39"/>
    <p:sldId id="339" r:id="rId40"/>
    <p:sldId id="340" r:id="rId41"/>
    <p:sldId id="293" r:id="rId42"/>
    <p:sldId id="294" r:id="rId43"/>
    <p:sldId id="323" r:id="rId44"/>
    <p:sldId id="341" r:id="rId45"/>
    <p:sldId id="298" r:id="rId46"/>
    <p:sldId id="306" r:id="rId47"/>
  </p:sldIdLst>
  <p:sldSz cx="12192000" cy="6858000"/>
  <p:notesSz cx="7315200" cy="9601200"/>
  <p:embeddedFontLst>
    <p:embeddedFont>
      <p:font typeface="Calibri" panose="020F0502020204030204" pitchFamily="34"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 Williams" initials="JW" lastIdx="6" clrIdx="0"/>
  <p:cmAuthor id="1" name="Shelley Walker" initials="SW" lastIdx="25" clrIdx="1">
    <p:extLst>
      <p:ext uri="{19B8F6BF-5375-455C-9EA6-DF929625EA0E}">
        <p15:presenceInfo xmlns:p15="http://schemas.microsoft.com/office/powerpoint/2012/main" userId="S::AG04IAF@tn.gov::f49355fa-9517-4df9-8b55-ab0e8ccc1567" providerId="AD"/>
      </p:ext>
    </p:extLst>
  </p:cmAuthor>
  <p:cmAuthor id="2" name="Crystal Mallery" initials="CM" lastIdx="2" clrIdx="2">
    <p:extLst>
      <p:ext uri="{19B8F6BF-5375-455C-9EA6-DF929625EA0E}">
        <p15:presenceInfo xmlns:p15="http://schemas.microsoft.com/office/powerpoint/2012/main" userId="S::AG04IW5@tn.gov::4d8a91a7-997c-4f08-90f1-3fd094bca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343"/>
    <a:srgbClr val="7E7E82"/>
    <a:srgbClr val="7F7F7F"/>
    <a:srgbClr val="514F50"/>
    <a:srgbClr val="011D5F"/>
    <a:srgbClr val="192246"/>
    <a:srgbClr val="E71B1B"/>
    <a:srgbClr val="C8141E"/>
    <a:srgbClr val="FF1925"/>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B4986-8DE7-4BF4-A216-73830A6A5246}" v="7" dt="2023-03-22T17:56:37.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931" autoAdjust="0"/>
  </p:normalViewPr>
  <p:slideViewPr>
    <p:cSldViewPr>
      <p:cViewPr varScale="1">
        <p:scale>
          <a:sx n="94" d="100"/>
          <a:sy n="94" d="100"/>
        </p:scale>
        <p:origin x="1194" y="96"/>
      </p:cViewPr>
      <p:guideLst>
        <p:guide orient="horz" pos="2160"/>
        <p:guide pos="3840"/>
      </p:guideLst>
    </p:cSldViewPr>
  </p:slideViewPr>
  <p:outlineViewPr>
    <p:cViewPr>
      <p:scale>
        <a:sx n="33" d="100"/>
        <a:sy n="33" d="100"/>
      </p:scale>
      <p:origin x="0" y="3006"/>
    </p:cViewPr>
  </p:outlineViewPr>
  <p:notesTextViewPr>
    <p:cViewPr>
      <p:scale>
        <a:sx n="1" d="1"/>
        <a:sy n="1" d="1"/>
      </p:scale>
      <p:origin x="0" y="0"/>
    </p:cViewPr>
  </p:notesTextViewPr>
  <p:sorterViewPr>
    <p:cViewPr>
      <p:scale>
        <a:sx n="100" d="100"/>
        <a:sy n="100" d="100"/>
      </p:scale>
      <p:origin x="0" y="1296"/>
    </p:cViewPr>
  </p:sorterViewPr>
  <p:notesViewPr>
    <p:cSldViewPr>
      <p:cViewPr>
        <p:scale>
          <a:sx n="70" d="100"/>
          <a:sy n="70" d="100"/>
        </p:scale>
        <p:origin x="2358" y="-60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 University of Tennessee Payroll - Insurance Office" userId="f6695733-9fd3-4cba-a978-2f13aeca2171" providerId="ADAL" clId="{859B4986-8DE7-4BF4-A216-73830A6A5246}"/>
    <pc:docChg chg="custSel modSld">
      <pc:chgData name="The University of Tennessee Payroll - Insurance Office" userId="f6695733-9fd3-4cba-a978-2f13aeca2171" providerId="ADAL" clId="{859B4986-8DE7-4BF4-A216-73830A6A5246}" dt="2023-03-22T17:59:04.625" v="80" actId="113"/>
      <pc:docMkLst>
        <pc:docMk/>
      </pc:docMkLst>
      <pc:sldChg chg="modSp mod">
        <pc:chgData name="The University of Tennessee Payroll - Insurance Office" userId="f6695733-9fd3-4cba-a978-2f13aeca2171" providerId="ADAL" clId="{859B4986-8DE7-4BF4-A216-73830A6A5246}" dt="2023-03-22T17:59:04.625" v="80" actId="113"/>
        <pc:sldMkLst>
          <pc:docMk/>
          <pc:sldMk cId="584585809" sldId="281"/>
        </pc:sldMkLst>
        <pc:spChg chg="mod">
          <ac:chgData name="The University of Tennessee Payroll - Insurance Office" userId="f6695733-9fd3-4cba-a978-2f13aeca2171" providerId="ADAL" clId="{859B4986-8DE7-4BF4-A216-73830A6A5246}" dt="2023-03-22T17:59:04.625" v="80" actId="113"/>
          <ac:spMkLst>
            <pc:docMk/>
            <pc:sldMk cId="584585809" sldId="281"/>
            <ac:spMk id="3" creationId="{00000000-0000-0000-0000-000000000000}"/>
          </ac:spMkLst>
        </pc:spChg>
      </pc:sldChg>
      <pc:sldChg chg="addSp delSp modSp mod">
        <pc:chgData name="The University of Tennessee Payroll - Insurance Office" userId="f6695733-9fd3-4cba-a978-2f13aeca2171" providerId="ADAL" clId="{859B4986-8DE7-4BF4-A216-73830A6A5246}" dt="2023-03-22T17:58:03.840" v="79" actId="14861"/>
        <pc:sldMkLst>
          <pc:docMk/>
          <pc:sldMk cId="701031441" sldId="341"/>
        </pc:sldMkLst>
        <pc:spChg chg="add del mod">
          <ac:chgData name="The University of Tennessee Payroll - Insurance Office" userId="f6695733-9fd3-4cba-a978-2f13aeca2171" providerId="ADAL" clId="{859B4986-8DE7-4BF4-A216-73830A6A5246}" dt="2023-03-22T17:41:26.637" v="52"/>
          <ac:spMkLst>
            <pc:docMk/>
            <pc:sldMk cId="701031441" sldId="341"/>
            <ac:spMk id="2" creationId="{039A84DD-DD77-6F44-2199-D8DFD387C29A}"/>
          </ac:spMkLst>
        </pc:spChg>
        <pc:spChg chg="add del">
          <ac:chgData name="The University of Tennessee Payroll - Insurance Office" userId="f6695733-9fd3-4cba-a978-2f13aeca2171" providerId="ADAL" clId="{859B4986-8DE7-4BF4-A216-73830A6A5246}" dt="2023-03-22T17:39:42.893" v="49" actId="478"/>
          <ac:spMkLst>
            <pc:docMk/>
            <pc:sldMk cId="701031441" sldId="341"/>
            <ac:spMk id="3" creationId="{FF15D316-4342-CD0B-002C-44353B190ED3}"/>
          </ac:spMkLst>
        </pc:spChg>
        <pc:spChg chg="add del mod">
          <ac:chgData name="The University of Tennessee Payroll - Insurance Office" userId="f6695733-9fd3-4cba-a978-2f13aeca2171" providerId="ADAL" clId="{859B4986-8DE7-4BF4-A216-73830A6A5246}" dt="2023-03-22T17:41:26.637" v="52"/>
          <ac:spMkLst>
            <pc:docMk/>
            <pc:sldMk cId="701031441" sldId="341"/>
            <ac:spMk id="5" creationId="{8D7E24BA-8037-310D-06C2-CC80B9325A92}"/>
          </ac:spMkLst>
        </pc:spChg>
        <pc:spChg chg="del mod">
          <ac:chgData name="The University of Tennessee Payroll - Insurance Office" userId="f6695733-9fd3-4cba-a978-2f13aeca2171" providerId="ADAL" clId="{859B4986-8DE7-4BF4-A216-73830A6A5246}" dt="2023-03-22T17:41:32.118" v="54" actId="478"/>
          <ac:spMkLst>
            <pc:docMk/>
            <pc:sldMk cId="701031441" sldId="341"/>
            <ac:spMk id="6" creationId="{D241112F-5AE2-5C47-44F0-B6B39DA2C311}"/>
          </ac:spMkLst>
        </pc:spChg>
        <pc:spChg chg="add del mod">
          <ac:chgData name="The University of Tennessee Payroll - Insurance Office" userId="f6695733-9fd3-4cba-a978-2f13aeca2171" providerId="ADAL" clId="{859B4986-8DE7-4BF4-A216-73830A6A5246}" dt="2023-03-22T17:56:37.749" v="71"/>
          <ac:spMkLst>
            <pc:docMk/>
            <pc:sldMk cId="701031441" sldId="341"/>
            <ac:spMk id="14" creationId="{2272DDEB-9D9B-FD00-A226-869746558C49}"/>
          </ac:spMkLst>
        </pc:spChg>
        <pc:spChg chg="add del mod">
          <ac:chgData name="The University of Tennessee Payroll - Insurance Office" userId="f6695733-9fd3-4cba-a978-2f13aeca2171" providerId="ADAL" clId="{859B4986-8DE7-4BF4-A216-73830A6A5246}" dt="2023-03-22T17:56:15.106" v="69"/>
          <ac:spMkLst>
            <pc:docMk/>
            <pc:sldMk cId="701031441" sldId="341"/>
            <ac:spMk id="16" creationId="{1D2BC977-E244-248C-9520-6520D6A6CC75}"/>
          </ac:spMkLst>
        </pc:spChg>
        <pc:picChg chg="add del mod">
          <ac:chgData name="The University of Tennessee Payroll - Insurance Office" userId="f6695733-9fd3-4cba-a978-2f13aeca2171" providerId="ADAL" clId="{859B4986-8DE7-4BF4-A216-73830A6A5246}" dt="2023-03-22T17:44:12.613" v="58" actId="478"/>
          <ac:picMkLst>
            <pc:docMk/>
            <pc:sldMk cId="701031441" sldId="341"/>
            <ac:picMk id="8" creationId="{12B462ED-8C76-89C3-43E9-92E6FAD1CD08}"/>
          </ac:picMkLst>
        </pc:picChg>
        <pc:picChg chg="add del mod">
          <ac:chgData name="The University of Tennessee Payroll - Insurance Office" userId="f6695733-9fd3-4cba-a978-2f13aeca2171" providerId="ADAL" clId="{859B4986-8DE7-4BF4-A216-73830A6A5246}" dt="2023-03-22T17:44:41.580" v="61" actId="478"/>
          <ac:picMkLst>
            <pc:docMk/>
            <pc:sldMk cId="701031441" sldId="341"/>
            <ac:picMk id="11" creationId="{CB863EED-FF44-8693-FCDF-CEDFE8D37E92}"/>
          </ac:picMkLst>
        </pc:picChg>
        <pc:picChg chg="add del mod">
          <ac:chgData name="The University of Tennessee Payroll - Insurance Office" userId="f6695733-9fd3-4cba-a978-2f13aeca2171" providerId="ADAL" clId="{859B4986-8DE7-4BF4-A216-73830A6A5246}" dt="2023-03-22T17:56:47.272" v="73" actId="478"/>
          <ac:picMkLst>
            <pc:docMk/>
            <pc:sldMk cId="701031441" sldId="341"/>
            <ac:picMk id="13" creationId="{1B197E6F-8BBC-CEBB-C113-927F11E25BE6}"/>
          </ac:picMkLst>
        </pc:picChg>
        <pc:picChg chg="add del mod">
          <ac:chgData name="The University of Tennessee Payroll - Insurance Office" userId="f6695733-9fd3-4cba-a978-2f13aeca2171" providerId="ADAL" clId="{859B4986-8DE7-4BF4-A216-73830A6A5246}" dt="2023-03-22T17:56:15.106" v="69"/>
          <ac:picMkLst>
            <pc:docMk/>
            <pc:sldMk cId="701031441" sldId="341"/>
            <ac:picMk id="15" creationId="{0F467E5D-152A-F4A6-EC73-7EC94A6B5EE7}"/>
          </ac:picMkLst>
        </pc:picChg>
        <pc:picChg chg="del mod">
          <ac:chgData name="The University of Tennessee Payroll - Insurance Office" userId="f6695733-9fd3-4cba-a978-2f13aeca2171" providerId="ADAL" clId="{859B4986-8DE7-4BF4-A216-73830A6A5246}" dt="2023-03-22T17:56:37.749" v="71"/>
          <ac:picMkLst>
            <pc:docMk/>
            <pc:sldMk cId="701031441" sldId="341"/>
            <ac:picMk id="17" creationId="{7638E981-FA8A-DF2A-E850-7C725FA5AE9C}"/>
          </ac:picMkLst>
        </pc:picChg>
        <pc:picChg chg="mod">
          <ac:chgData name="The University of Tennessee Payroll - Insurance Office" userId="f6695733-9fd3-4cba-a978-2f13aeca2171" providerId="ADAL" clId="{859B4986-8DE7-4BF4-A216-73830A6A5246}" dt="2023-03-22T17:58:03.840" v="79" actId="14861"/>
          <ac:picMkLst>
            <pc:docMk/>
            <pc:sldMk cId="701031441" sldId="341"/>
            <ac:picMk id="18" creationId="{42AB7069-3607-365D-8574-68B5476CCD71}"/>
          </ac:picMkLst>
        </pc:picChg>
        <pc:picChg chg="del">
          <ac:chgData name="The University of Tennessee Payroll - Insurance Office" userId="f6695733-9fd3-4cba-a978-2f13aeca2171" providerId="ADAL" clId="{859B4986-8DE7-4BF4-A216-73830A6A5246}" dt="2023-03-22T17:30:05.904" v="45" actId="478"/>
          <ac:picMkLst>
            <pc:docMk/>
            <pc:sldMk cId="701031441" sldId="341"/>
            <ac:picMk id="37" creationId="{D49ED61C-87E1-D3C9-DBDE-E1DAED233A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46" tIns="47423" rIns="94846" bIns="47423" rtlCol="0"/>
          <a:lstStyle>
            <a:lvl1pPr algn="l">
              <a:defRPr sz="1200"/>
            </a:lvl1pPr>
          </a:lstStyle>
          <a:p>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4846" tIns="47423" rIns="94846" bIns="47423" rtlCol="0"/>
          <a:lstStyle>
            <a:lvl1pPr algn="r">
              <a:defRPr sz="1200"/>
            </a:lvl1pPr>
          </a:lstStyle>
          <a:p>
            <a:fld id="{4525252C-1522-4D12-A998-FE0662209AF0}" type="datetime1">
              <a:rPr lang="en-US" smtClean="0"/>
              <a:t>3/22/2023</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4846" tIns="47423" rIns="94846" bIns="474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4846" tIns="47423" rIns="94846" bIns="47423" rtlCol="0" anchor="b"/>
          <a:lstStyle>
            <a:lvl1pPr algn="r">
              <a:defRPr sz="1200"/>
            </a:lvl1pPr>
          </a:lstStyle>
          <a:p>
            <a:fld id="{A796EF79-0BF4-924E-943E-33FECC0BC4E2}" type="slidenum">
              <a:rPr lang="en-US" smtClean="0"/>
              <a:t>‹#›</a:t>
            </a:fld>
            <a:endParaRPr lang="en-US" dirty="0"/>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170238" cy="479425"/>
          </a:xfrm>
          <a:prstGeom prst="rect">
            <a:avLst/>
          </a:prstGeom>
        </p:spPr>
        <p:txBody>
          <a:bodyPr vert="horz" lIns="91408" tIns="45706" rIns="91408" bIns="45706" rtlCol="0"/>
          <a:lstStyle>
            <a:lvl1pPr algn="l">
              <a:defRPr sz="1200"/>
            </a:lvl1pPr>
          </a:lstStyle>
          <a:p>
            <a:endParaRPr lang="en-US" dirty="0"/>
          </a:p>
        </p:txBody>
      </p:sp>
      <p:sp>
        <p:nvSpPr>
          <p:cNvPr id="3" name="Date Placeholder 2"/>
          <p:cNvSpPr>
            <a:spLocks noGrp="1"/>
          </p:cNvSpPr>
          <p:nvPr>
            <p:ph type="dt" idx="1"/>
          </p:nvPr>
        </p:nvSpPr>
        <p:spPr>
          <a:xfrm>
            <a:off x="4143376" y="4"/>
            <a:ext cx="3170238" cy="479425"/>
          </a:xfrm>
          <a:prstGeom prst="rect">
            <a:avLst/>
          </a:prstGeom>
        </p:spPr>
        <p:txBody>
          <a:bodyPr vert="horz" lIns="91408" tIns="45706" rIns="91408" bIns="45706" rtlCol="0"/>
          <a:lstStyle>
            <a:lvl1pPr algn="r">
              <a:defRPr sz="1200"/>
            </a:lvl1pPr>
          </a:lstStyle>
          <a:p>
            <a:fld id="{249E1418-83C2-4915-9B04-6A8D7C6A8A4A}" type="datetime1">
              <a:rPr lang="en-US" smtClean="0"/>
              <a:t>3/22/2023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8" tIns="45706" rIns="91408" bIns="45706" rtlCol="0" anchor="ctr"/>
          <a:lstStyle/>
          <a:p>
            <a:endParaRPr lang="en-US" dirty="0"/>
          </a:p>
        </p:txBody>
      </p:sp>
      <p:sp>
        <p:nvSpPr>
          <p:cNvPr id="5" name="Notes Placeholder 4"/>
          <p:cNvSpPr>
            <a:spLocks noGrp="1"/>
          </p:cNvSpPr>
          <p:nvPr>
            <p:ph type="body" sz="quarter" idx="3"/>
          </p:nvPr>
        </p:nvSpPr>
        <p:spPr>
          <a:xfrm>
            <a:off x="731840" y="4560892"/>
            <a:ext cx="5851525" cy="4319587"/>
          </a:xfrm>
          <a:prstGeom prst="rect">
            <a:avLst/>
          </a:prstGeom>
        </p:spPr>
        <p:txBody>
          <a:bodyPr vert="horz" lIns="91408" tIns="45706" rIns="91408"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20191"/>
            <a:ext cx="3170238" cy="479425"/>
          </a:xfrm>
          <a:prstGeom prst="rect">
            <a:avLst/>
          </a:prstGeom>
        </p:spPr>
        <p:txBody>
          <a:bodyPr vert="horz" lIns="91408" tIns="45706" rIns="91408"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6" y="9120191"/>
            <a:ext cx="3170238" cy="479425"/>
          </a:xfrm>
          <a:prstGeom prst="rect">
            <a:avLst/>
          </a:prstGeom>
        </p:spPr>
        <p:txBody>
          <a:bodyPr vert="horz" lIns="91408" tIns="45706" rIns="91408" bIns="45706" rtlCol="0" anchor="b"/>
          <a:lstStyle>
            <a:lvl1pPr algn="r">
              <a:defRPr sz="1200"/>
            </a:lvl1pPr>
          </a:lstStyle>
          <a:p>
            <a:fld id="{DE8B79F1-B7B6-4FD2-9263-BB9B47A67CD8}" type="slidenum">
              <a:rPr lang="en-US" smtClean="0"/>
              <a:t>‹#›</a:t>
            </a:fld>
            <a:endParaRPr lang="en-US" dirty="0"/>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n.gov/partnersforhealth/health-options/carrier-network.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n.gov/partnersforhealth.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n.gov/partnersforhealth/other-benefits/disability.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eb1.lifebenefits.com/content/lifebenefits/tennessee/en.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edison.tn.gov/"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3926D61-FA1B-449B-BE84-AE81DEF7C95C}"/>
              </a:ext>
            </a:extLst>
          </p:cNvPr>
          <p:cNvSpPr>
            <a:spLocks noGrp="1"/>
          </p:cNvSpPr>
          <p:nvPr>
            <p:ph type="dt" idx="1"/>
          </p:nvPr>
        </p:nvSpPr>
        <p:spPr/>
        <p:txBody>
          <a:bodyPr/>
          <a:lstStyle/>
          <a:p>
            <a:fld id="{F89237F8-BD8E-4DE7-86DB-66951562EF68}" type="datetime1">
              <a:rPr lang="en-US" smtClean="0"/>
              <a:t>3/22/2023</a:t>
            </a:fld>
            <a:endParaRPr lang="en-US" dirty="0"/>
          </a:p>
        </p:txBody>
      </p:sp>
      <p:sp>
        <p:nvSpPr>
          <p:cNvPr id="5" name="Slide Number Placeholder 4">
            <a:extLst>
              <a:ext uri="{FF2B5EF4-FFF2-40B4-BE49-F238E27FC236}">
                <a16:creationId xmlns:a16="http://schemas.microsoft.com/office/drawing/2014/main" id="{F8C39A81-8EC5-4114-960A-C7242839158C}"/>
              </a:ext>
            </a:extLst>
          </p:cNvPr>
          <p:cNvSpPr>
            <a:spLocks noGrp="1"/>
          </p:cNvSpPr>
          <p:nvPr>
            <p:ph type="sldNum" sz="quarter" idx="5"/>
          </p:nvPr>
        </p:nvSpPr>
        <p:spPr/>
        <p:txBody>
          <a:bodyPr/>
          <a:lstStyle/>
          <a:p>
            <a:fld id="{DE8B79F1-B7B6-4FD2-9263-BB9B47A67CD8}" type="slidenum">
              <a:rPr lang="en-US" smtClean="0"/>
              <a:t>1</a:t>
            </a:fld>
            <a:endParaRPr lang="en-US" dirty="0"/>
          </a:p>
        </p:txBody>
      </p:sp>
    </p:spTree>
    <p:extLst>
      <p:ext uri="{BB962C8B-B14F-4D97-AF65-F5344CB8AC3E}">
        <p14:creationId xmlns:p14="http://schemas.microsoft.com/office/powerpoint/2010/main" val="59983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0" fontAlgn="base" latinLnBrk="0" hangingPunct="0">
              <a:lnSpc>
                <a:spcPct val="100000"/>
              </a:lnSpc>
              <a:spcBef>
                <a:spcPts val="601"/>
              </a:spcBef>
              <a:spcAft>
                <a:spcPct val="0"/>
              </a:spcAft>
              <a:buClr>
                <a:srgbClr val="C00000"/>
              </a:buClr>
              <a:buSzTx/>
              <a:buFontTx/>
              <a:buNone/>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amount you pay in monthly premiums depends on the options you choose and the number of people you cover under the plan. </a:t>
            </a:r>
          </a:p>
          <a:p>
            <a:pPr marL="0" marR="0" lvl="0" indent="0" algn="l" defTabSz="914400" rtl="0" eaLnBrk="0" fontAlgn="base" latinLnBrk="0" hangingPunct="0">
              <a:lnSpc>
                <a:spcPct val="100000"/>
              </a:lnSpc>
              <a:spcBef>
                <a:spcPts val="601"/>
              </a:spcBef>
              <a:spcAft>
                <a:spcPct val="0"/>
              </a:spcAft>
              <a:buClr>
                <a:srgbClr val="C00000"/>
              </a:buClr>
              <a:buSzTx/>
              <a:buFontTx/>
              <a:buNone/>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There are four premium levels available: Employee Only, Employee + Child or Children, Employee + Spouse and Employee + Spouse + Child or Children. </a:t>
            </a:r>
          </a:p>
          <a:p>
            <a:pPr marL="209502" marR="0" lvl="0" indent="-209502" algn="l" defTabSz="914400" rtl="0" eaLnBrk="0" fontAlgn="base" latinLnBrk="0" hangingPunct="0">
              <a:lnSpc>
                <a:spcPct val="100000"/>
              </a:lnSpc>
              <a:spcBef>
                <a:spcPts val="601"/>
              </a:spcBef>
              <a:spcAft>
                <a:spcPct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For most people, choosing a premium level is easy. The level depends on the eligible dependents you want to cover under your health plan. </a:t>
            </a:r>
          </a:p>
          <a:p>
            <a:pPr marL="184107" marR="0" lvl="1" indent="-184107" algn="l" defTabSz="914400" rtl="0" eaLnBrk="0" fontAlgn="base" latinLnBrk="0" hangingPunct="0">
              <a:lnSpc>
                <a:spcPct val="100000"/>
              </a:lnSpc>
              <a:spcBef>
                <a:spcPts val="601"/>
              </a:spcBef>
              <a:spcAft>
                <a:spcPct val="0"/>
              </a:spcAft>
              <a:buClr>
                <a:srgbClr val="C00000"/>
              </a:buClr>
              <a:buSzTx/>
              <a:buFont typeface="Arial" pitchFamily="34" charset="0"/>
              <a:buChar char="•"/>
              <a:tabLst/>
              <a:defRPr/>
            </a:pPr>
            <a:r>
              <a:rPr kumimoji="0" lang="en-US" alt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Just remember, if you’re enrolling as a family, everyone must be enrolled in the same health, dental and vision options. </a:t>
            </a:r>
            <a:endPar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22" marR="0" lvl="0" indent="-23172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are married to an employee who is also a member of the state, local education or local government plan, you can each enroll in Employee Only coverage if you are not covering dependent children. If you have children, one of you can choose Emp Only, and the other can choose Emp + Children. Then you can choose your own benefit option and carrier network. </a:t>
            </a:r>
          </a:p>
          <a:p>
            <a:pPr marL="209502"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If you and your spouse are </a:t>
            </a:r>
            <a:r>
              <a:rPr kumimoji="0" lang="en-US" altLang="en-US" b="1"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both state or higher education employees</a:t>
            </a: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468206"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Consider employee only coverage or employee + child(ren) coverage to receive the maximum basic term life insurance benefit. </a:t>
            </a:r>
          </a:p>
          <a:p>
            <a:pPr marL="468206"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NOTE:  An individual may only be covered under one state policy.</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99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77079" y="4560892"/>
            <a:ext cx="6106286" cy="4319587"/>
          </a:xfrm>
        </p:spPr>
        <p:txBody>
          <a:bodyPr/>
          <a:lstStyle/>
          <a:p>
            <a:pPr marL="0" lvl="2" fontAlgn="base">
              <a:spcBef>
                <a:spcPct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a choice of three health plans:</a:t>
            </a:r>
          </a:p>
          <a:p>
            <a:pPr marL="285750" lvl="2" indent="-285750" fontAlgn="base">
              <a:spcBef>
                <a:spcPct val="0"/>
              </a:spcBef>
              <a:buClr>
                <a:srgbClr val="C4262E"/>
              </a:buClr>
              <a:buSzPct val="110000"/>
              <a:buFont typeface="Arial" panose="020B0604020202020204" pitchFamily="34" charset="0"/>
              <a:buChar char="•"/>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Preventive care is free in all plans if you use an in-network provider</a:t>
            </a:r>
          </a:p>
          <a:p>
            <a:pPr marL="0" lvl="2" indent="0" fontAlgn="base">
              <a:spcBef>
                <a:spcPct val="0"/>
              </a:spcBef>
              <a:buClr>
                <a:srgbClr val="C4262E"/>
              </a:buClr>
              <a:buSzPct val="110000"/>
              <a:buNone/>
              <a:defRPr/>
            </a:pP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2" indent="0" fontAlgn="base">
              <a:spcBef>
                <a:spcPct val="0"/>
              </a:spcBef>
              <a:buClr>
                <a:srgbClr val="C4262E"/>
              </a:buClr>
              <a:buSzPct val="110000"/>
              <a:buNone/>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Comparison of the three plans:</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Premier Preferred Provider Organization</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monthly premium – but lower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Standard PPO</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Lower monthly premium than the Premier PPO – but higher out-of-pocket costs for deductible, copays and coinsurance</a:t>
            </a:r>
          </a:p>
          <a:p>
            <a:pPr marL="280988" lvl="2"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Consumer-driven health plan with a health savings account or CDHP/HSA: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Lowest monthly premium – but you pay your deductible first before the plan pays anything for most services. Then you pay coinsurance, not copays.</a:t>
            </a:r>
          </a:p>
          <a:p>
            <a:endParaRPr lang="en-US" dirty="0"/>
          </a:p>
        </p:txBody>
      </p:sp>
      <p:sp>
        <p:nvSpPr>
          <p:cNvPr id="4" name="Date Placeholder 3">
            <a:extLst>
              <a:ext uri="{FF2B5EF4-FFF2-40B4-BE49-F238E27FC236}">
                <a16:creationId xmlns:a16="http://schemas.microsoft.com/office/drawing/2014/main" id="{0A829920-14F5-47C0-8647-48867B0707D0}"/>
              </a:ext>
            </a:extLst>
          </p:cNvPr>
          <p:cNvSpPr>
            <a:spLocks noGrp="1"/>
          </p:cNvSpPr>
          <p:nvPr>
            <p:ph type="dt" idx="1"/>
          </p:nvPr>
        </p:nvSpPr>
        <p:spPr/>
        <p:txBody>
          <a:bodyPr/>
          <a:lstStyle/>
          <a:p>
            <a:fld id="{AD854D32-8152-41E7-A9A9-189EE94F19E5}" type="datetime1">
              <a:rPr lang="en-US" smtClean="0"/>
              <a:t>3/22/2023</a:t>
            </a:fld>
            <a:endParaRPr lang="en-US" dirty="0"/>
          </a:p>
        </p:txBody>
      </p:sp>
      <p:sp>
        <p:nvSpPr>
          <p:cNvPr id="5" name="Slide Number Placeholder 4">
            <a:extLst>
              <a:ext uri="{FF2B5EF4-FFF2-40B4-BE49-F238E27FC236}">
                <a16:creationId xmlns:a16="http://schemas.microsoft.com/office/drawing/2014/main" id="{1643C497-AC75-4473-91D1-083F8E87DC76}"/>
              </a:ext>
            </a:extLst>
          </p:cNvPr>
          <p:cNvSpPr>
            <a:spLocks noGrp="1"/>
          </p:cNvSpPr>
          <p:nvPr>
            <p:ph type="sldNum" sz="quarter" idx="5"/>
          </p:nvPr>
        </p:nvSpPr>
        <p:spPr/>
        <p:txBody>
          <a:bodyPr/>
          <a:lstStyle/>
          <a:p>
            <a:fld id="{DE8B79F1-B7B6-4FD2-9263-BB9B47A67CD8}" type="slidenum">
              <a:rPr lang="en-US" smtClean="0"/>
              <a:t>11</a:t>
            </a:fld>
            <a:endParaRPr lang="en-US" dirty="0"/>
          </a:p>
        </p:txBody>
      </p:sp>
    </p:spTree>
    <p:extLst>
      <p:ext uri="{BB962C8B-B14F-4D97-AF65-F5344CB8AC3E}">
        <p14:creationId xmlns:p14="http://schemas.microsoft.com/office/powerpoint/2010/main" val="73227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4506908"/>
          </a:xfrm>
        </p:spPr>
        <p:txBody>
          <a:bodyPr/>
          <a:lstStyle/>
          <a:p>
            <a:pPr marL="0" lvl="2" fontAlgn="base">
              <a:spcBef>
                <a:spcPct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More about the </a:t>
            </a: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CDHP/HSA:</a:t>
            </a:r>
          </a:p>
          <a:p>
            <a:pPr>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puts $250 (employee only) or $500 (all other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levels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into your HSA </a:t>
            </a:r>
          </a:p>
          <a:p>
            <a:pPr marL="0" lvl="1">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This money applies to your yearly maximum contribution amount (see below)</a:t>
            </a:r>
          </a:p>
          <a:p>
            <a:pPr marL="171450" lvl="1" indent="-171450">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HSA contribution - not available if your coverage starts Sept. 2, 2022, through Dec. 31, 2022</a:t>
            </a:r>
          </a:p>
          <a:p>
            <a:pPr>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HSA can help you save for health care costs, you get tax benefits, the money rolls over each year and you keep the money if you leave/retire </a:t>
            </a:r>
          </a:p>
          <a:p>
            <a:pPr marL="225425" lvl="1" indent="-225425">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at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CDHP/HSA Insurance Options </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600"/>
              </a:spcBef>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HSA IRS max contributions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there are limits on how much money you can put in your HSA each year: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$3,650 for employee-only coverage in 2022 </a:t>
            </a: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$7,300 for all other family tiers in 2022</a:t>
            </a: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55 or older can contribute $1,000 more each year</a:t>
            </a:r>
          </a:p>
          <a:p>
            <a:pPr marL="0" lvl="1"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limits include the $250/$500 you receive from your employer and any wellness incentive funds you may earn and add to your account (state only)</a:t>
            </a:r>
          </a:p>
          <a:p>
            <a:pPr marL="0" lvl="2" fontAlgn="base">
              <a:spcBef>
                <a:spcPct val="0"/>
              </a:spcBef>
              <a:buClr>
                <a:srgbClr val="C4262E"/>
              </a:buClr>
              <a:buSzPct val="110000"/>
              <a:defRPr/>
            </a:pPr>
            <a:endPar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EAEA25C0-6095-44DF-9ECD-F41918BF9A75}"/>
              </a:ext>
            </a:extLst>
          </p:cNvPr>
          <p:cNvSpPr>
            <a:spLocks noGrp="1"/>
          </p:cNvSpPr>
          <p:nvPr>
            <p:ph type="dt" idx="1"/>
          </p:nvPr>
        </p:nvSpPr>
        <p:spPr/>
        <p:txBody>
          <a:bodyPr/>
          <a:lstStyle/>
          <a:p>
            <a:fld id="{44BB6AE8-EF2D-416F-9006-28FE24C03737}" type="datetime1">
              <a:rPr lang="en-US" smtClean="0"/>
              <a:t>3/22/2023</a:t>
            </a:fld>
            <a:endParaRPr lang="en-US" dirty="0"/>
          </a:p>
        </p:txBody>
      </p:sp>
      <p:sp>
        <p:nvSpPr>
          <p:cNvPr id="5" name="Slide Number Placeholder 4">
            <a:extLst>
              <a:ext uri="{FF2B5EF4-FFF2-40B4-BE49-F238E27FC236}">
                <a16:creationId xmlns:a16="http://schemas.microsoft.com/office/drawing/2014/main" id="{8D6867EE-B920-4832-9593-23D5EFA0CAA3}"/>
              </a:ext>
            </a:extLst>
          </p:cNvPr>
          <p:cNvSpPr>
            <a:spLocks noGrp="1"/>
          </p:cNvSpPr>
          <p:nvPr>
            <p:ph type="sldNum" sz="quarter" idx="5"/>
          </p:nvPr>
        </p:nvSpPr>
        <p:spPr/>
        <p:txBody>
          <a:bodyPr/>
          <a:lstStyle/>
          <a:p>
            <a:fld id="{DE8B79F1-B7B6-4FD2-9263-BB9B47A67CD8}" type="slidenum">
              <a:rPr lang="en-US" smtClean="0"/>
              <a:t>14</a:t>
            </a:fld>
            <a:endParaRPr lang="en-US" dirty="0"/>
          </a:p>
        </p:txBody>
      </p:sp>
    </p:spTree>
    <p:extLst>
      <p:ext uri="{BB962C8B-B14F-4D97-AF65-F5344CB8AC3E}">
        <p14:creationId xmlns:p14="http://schemas.microsoft.com/office/powerpoint/2010/main" val="373772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62000"/>
            <a:ext cx="6400800" cy="3600450"/>
          </a:xfrm>
        </p:spPr>
      </p:sp>
      <p:sp>
        <p:nvSpPr>
          <p:cNvPr id="3" name="Notes Placeholder 2"/>
          <p:cNvSpPr>
            <a:spLocks noGrp="1"/>
          </p:cNvSpPr>
          <p:nvPr>
            <p:ph type="body" idx="1"/>
          </p:nvPr>
        </p:nvSpPr>
        <p:spPr>
          <a:xfrm>
            <a:off x="731840" y="4560893"/>
            <a:ext cx="5851525" cy="3897308"/>
          </a:xfrm>
        </p:spPr>
        <p:txBody>
          <a:bodyPr/>
          <a:lstStyle/>
          <a:p>
            <a:pPr>
              <a:spcBef>
                <a:spcPts val="600"/>
              </a:spcBef>
              <a:spcAft>
                <a:spcPts val="600"/>
              </a:spcAft>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full HSA contribution is </a:t>
            </a: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not</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upfront at the beginning of the year or after you enroll. Your pledged amount is taken out of each paycheck. You may only spend the money in your HSA at the time of service or care. You can pay out of your own pocket for services and pay yourself back later with funds from your HSA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spcBef>
                <a:spcPts val="600"/>
              </a:spcBef>
              <a:spcAft>
                <a:spcPts val="600"/>
              </a:spcAft>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Debit card: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CDHP/HSA members will get a debit card from Optum Financial</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to use for qualified expenses.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Social Security at age 65, you will automatically be enrolled in Medicare Part A. If enrolled in a CDHP, this may have tax consequences and affect your HSA contribution. Consult with your tax advisor for advice.</a:t>
            </a:r>
          </a:p>
          <a:p>
            <a:endParaRPr lang="en-US" dirty="0"/>
          </a:p>
        </p:txBody>
      </p:sp>
      <p:sp>
        <p:nvSpPr>
          <p:cNvPr id="4" name="Date Placeholder 3">
            <a:extLst>
              <a:ext uri="{FF2B5EF4-FFF2-40B4-BE49-F238E27FC236}">
                <a16:creationId xmlns:a16="http://schemas.microsoft.com/office/drawing/2014/main" id="{E00C2A81-6C5B-4302-AD92-1F2E4D774B01}"/>
              </a:ext>
            </a:extLst>
          </p:cNvPr>
          <p:cNvSpPr>
            <a:spLocks noGrp="1"/>
          </p:cNvSpPr>
          <p:nvPr>
            <p:ph type="dt" idx="1"/>
          </p:nvPr>
        </p:nvSpPr>
        <p:spPr/>
        <p:txBody>
          <a:bodyPr/>
          <a:lstStyle/>
          <a:p>
            <a:fld id="{F76A53D7-9451-4CDD-9957-0DF27D65CFCB}" type="datetime1">
              <a:rPr lang="en-US" smtClean="0"/>
              <a:t>3/22/2023</a:t>
            </a:fld>
            <a:endParaRPr lang="en-US" dirty="0"/>
          </a:p>
        </p:txBody>
      </p:sp>
      <p:sp>
        <p:nvSpPr>
          <p:cNvPr id="5" name="Slide Number Placeholder 4">
            <a:extLst>
              <a:ext uri="{FF2B5EF4-FFF2-40B4-BE49-F238E27FC236}">
                <a16:creationId xmlns:a16="http://schemas.microsoft.com/office/drawing/2014/main" id="{AE80E6C5-E06C-4A34-B9F2-A5D0229B4AA0}"/>
              </a:ext>
            </a:extLst>
          </p:cNvPr>
          <p:cNvSpPr>
            <a:spLocks noGrp="1"/>
          </p:cNvSpPr>
          <p:nvPr>
            <p:ph type="sldNum" sz="quarter" idx="5"/>
          </p:nvPr>
        </p:nvSpPr>
        <p:spPr/>
        <p:txBody>
          <a:bodyPr/>
          <a:lstStyle/>
          <a:p>
            <a:fld id="{DE8B79F1-B7B6-4FD2-9263-BB9B47A67CD8}" type="slidenum">
              <a:rPr lang="en-US" smtClean="0"/>
              <a:t>15</a:t>
            </a:fld>
            <a:endParaRPr lang="en-US" dirty="0"/>
          </a:p>
        </p:txBody>
      </p:sp>
    </p:spTree>
    <p:extLst>
      <p:ext uri="{BB962C8B-B14F-4D97-AF65-F5344CB8AC3E}">
        <p14:creationId xmlns:p14="http://schemas.microsoft.com/office/powerpoint/2010/main" val="32074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419600"/>
            <a:ext cx="6477000" cy="4319587"/>
          </a:xfrm>
        </p:spPr>
        <p:txBody>
          <a:bodyPr/>
          <a:lstStyle/>
          <a:p>
            <a:pPr lvl="0">
              <a:spcBef>
                <a:spcPct val="20000"/>
              </a:spcBef>
              <a:buClr>
                <a:srgbClr val="E71B1B"/>
              </a:buClr>
            </a:pPr>
            <a:r>
              <a:rPr lang="en-US" b="1" dirty="0">
                <a:solidFill>
                  <a:schemeClr val="tx2"/>
                </a:solidFill>
                <a:latin typeface="Open Sans"/>
                <a:cs typeface="Open Sans"/>
              </a:rPr>
              <a:t>There are restrictions with a CDHP/HSA and enrolling in other plans and/or FSAs:</a:t>
            </a:r>
          </a:p>
          <a:p>
            <a:pPr lvl="0">
              <a:spcBef>
                <a:spcPct val="20000"/>
              </a:spcBef>
              <a:buClr>
                <a:srgbClr val="E71B1B"/>
              </a:buClr>
            </a:pPr>
            <a:r>
              <a:rPr lang="en-US" dirty="0">
                <a:solidFill>
                  <a:schemeClr val="tx2"/>
                </a:solidFill>
                <a:latin typeface="Open Sans"/>
                <a:cs typeface="Open Sans"/>
              </a:rPr>
              <a:t>You </a:t>
            </a:r>
            <a:r>
              <a:rPr lang="en-US" b="1" dirty="0">
                <a:solidFill>
                  <a:schemeClr val="tx2"/>
                </a:solidFill>
                <a:latin typeface="Open Sans"/>
                <a:cs typeface="Open Sans"/>
              </a:rPr>
              <a:t>cannot</a:t>
            </a:r>
            <a:r>
              <a:rPr lang="en-US" dirty="0">
                <a:solidFill>
                  <a:schemeClr val="tx2"/>
                </a:solidFill>
                <a:latin typeface="Open Sans"/>
                <a:cs typeface="Open Sans"/>
              </a:rPr>
              <a:t> enroll in a CDHP if:</a:t>
            </a: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are also enrolled in another medical plan, including a PPO, your spouse’s plan or any government plan (e.g., Medicare A and/or B, Medicaid, TRICARE or Social Security benefits)</a:t>
            </a: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received Department of Veterans Affairs benefits within the past three months, except for preventive care. If you are a veteran with a disability rating from the VA, this exclusion does not apply. If you are eligible for VA medical benefits but did not receive benefits during the preceding three months, you can enroll in and make contributions to your HSA. If you receive VA benefits in the future, you are not entitled to contribute to your account for another three months. However, if your veteran’s hospital care or medical service was for a service-connected disability, you may contribute to your HSA </a:t>
            </a:r>
          </a:p>
          <a:p>
            <a:pPr marL="225425" indent="-225425">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received care from the Indian Health Services within the past three months</a:t>
            </a:r>
          </a:p>
          <a:p>
            <a:pPr marL="0" indent="0">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HSA/FSA restrictions: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the CDHP/HSA if either you or your spouse have a medical FSA or a health reimbursement account, known as an HRA, at either employer. If you have one available, you can enroll in a limited purpose FSA for dental and vision costs.</a:t>
            </a:r>
          </a:p>
          <a:p>
            <a:endParaRPr lang="en-US" dirty="0"/>
          </a:p>
        </p:txBody>
      </p:sp>
      <p:sp>
        <p:nvSpPr>
          <p:cNvPr id="4" name="Date Placeholder 3">
            <a:extLst>
              <a:ext uri="{FF2B5EF4-FFF2-40B4-BE49-F238E27FC236}">
                <a16:creationId xmlns:a16="http://schemas.microsoft.com/office/drawing/2014/main" id="{926518EA-DAC9-4EBD-BACF-02150908B2FC}"/>
              </a:ext>
            </a:extLst>
          </p:cNvPr>
          <p:cNvSpPr>
            <a:spLocks noGrp="1"/>
          </p:cNvSpPr>
          <p:nvPr>
            <p:ph type="dt" idx="1"/>
          </p:nvPr>
        </p:nvSpPr>
        <p:spPr/>
        <p:txBody>
          <a:bodyPr/>
          <a:lstStyle/>
          <a:p>
            <a:fld id="{CB7FC2F0-3D3B-4CF4-BF39-43C11831F071}" type="datetime1">
              <a:rPr lang="en-US" smtClean="0"/>
              <a:t>3/22/2023</a:t>
            </a:fld>
            <a:endParaRPr lang="en-US" dirty="0"/>
          </a:p>
        </p:txBody>
      </p:sp>
      <p:sp>
        <p:nvSpPr>
          <p:cNvPr id="5" name="Slide Number Placeholder 4">
            <a:extLst>
              <a:ext uri="{FF2B5EF4-FFF2-40B4-BE49-F238E27FC236}">
                <a16:creationId xmlns:a16="http://schemas.microsoft.com/office/drawing/2014/main" id="{4F70F85A-4AC1-450A-898A-8ABF2EE9B008}"/>
              </a:ext>
            </a:extLst>
          </p:cNvPr>
          <p:cNvSpPr>
            <a:spLocks noGrp="1"/>
          </p:cNvSpPr>
          <p:nvPr>
            <p:ph type="sldNum" sz="quarter" idx="5"/>
          </p:nvPr>
        </p:nvSpPr>
        <p:spPr/>
        <p:txBody>
          <a:bodyPr/>
          <a:lstStyle/>
          <a:p>
            <a:fld id="{DE8B79F1-B7B6-4FD2-9263-BB9B47A67CD8}" type="slidenum">
              <a:rPr lang="en-US" smtClean="0"/>
              <a:t>16</a:t>
            </a:fld>
            <a:endParaRPr lang="en-US" dirty="0"/>
          </a:p>
        </p:txBody>
      </p:sp>
    </p:spTree>
    <p:extLst>
      <p:ext uri="{BB962C8B-B14F-4D97-AF65-F5344CB8AC3E}">
        <p14:creationId xmlns:p14="http://schemas.microsoft.com/office/powerpoint/2010/main" val="44392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fontAlgn="base">
              <a:spcBef>
                <a:spcPts val="600"/>
              </a:spcBef>
              <a:spcAft>
                <a:spcPct val="0"/>
              </a:spcAft>
              <a:buClrTx/>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Choose between four carrier networks for your medical care</a:t>
            </a:r>
          </a:p>
          <a:p>
            <a:pPr marL="225425" lvl="2" indent="-225425" fontAlgn="base">
              <a:spcBef>
                <a:spcPts val="600"/>
              </a:spcBef>
              <a:spcAft>
                <a:spcPct val="0"/>
              </a:spcAft>
              <a:buClr>
                <a:srgbClr val="C00000"/>
              </a:buClr>
              <a:buFont typeface="Arial" panose="020B0604020202020204" pitchFamily="34" charset="0"/>
              <a:buChar cha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has providers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(doctors, hospitals, facilities) throughout Tennessee and across the country. </a:t>
            </a:r>
          </a:p>
          <a:p>
            <a:pPr algn="l" rtl="0" eaLnBrk="1" fontAlgn="base" latinLnBrk="0" hangingPunct="1">
              <a:spcAft>
                <a:spcPts val="0"/>
              </a:spcAft>
              <a:buClr>
                <a:srgbClr val="C00000"/>
              </a:buClr>
              <a:buSzPts val="1800"/>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BlueCross BlueShield</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Network 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Network P*</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2286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Cigna</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LocalPlus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Open Access Plus*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LocalPlus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networks do not include all the hospitals and providers found in the broad networks to keep your premiums, claim costs and rate increases low.</a:t>
            </a:r>
          </a:p>
          <a:p>
            <a:pPr marL="0" lvl="3" indent="0" fontAlgn="base">
              <a:spcBef>
                <a:spcPts val="600"/>
              </a:spcBef>
              <a:spcAft>
                <a:spcPct val="0"/>
              </a:spcAft>
              <a:buClr>
                <a:srgbClr val="C00000"/>
              </a:buClr>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P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OAP</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broad networks give you more hospital choices but have an additional monthly cost* added to your monthly premium. You may also pay more per claim because the costs for services in these networks are generally higher than the narrow networks. </a:t>
            </a:r>
          </a:p>
          <a:p>
            <a:pPr marL="0" lvl="3" indent="0" fontAlgn="base">
              <a:spcBef>
                <a:spcPts val="600"/>
              </a:spcBef>
              <a:spcAft>
                <a:spcPct val="0"/>
              </a:spcAft>
              <a:buClr>
                <a:srgbClr val="C00000"/>
              </a:buClr>
              <a:buNone/>
            </a:pPr>
            <a:r>
              <a:rPr lang="en-US" sz="1200" i="0" dirty="0">
                <a:solidFill>
                  <a:schemeClr val="tx2"/>
                </a:solidFill>
                <a:latin typeface="Open Sans" panose="020B0606030504020204" pitchFamily="34" charset="0"/>
                <a:ea typeface="Open Sans" panose="020B0606030504020204" pitchFamily="34" charset="0"/>
                <a:cs typeface="Open Sans" panose="020B0606030504020204" pitchFamily="34" charset="0"/>
              </a:rPr>
              <a:t>*Additional monthly premium cost: $65 more each month for employee only or employee + child(ren) coverage; $130 more each month for employee + spouse or employee + spouse + child(ren) coverage</a:t>
            </a:r>
          </a:p>
          <a:p>
            <a:endParaRPr lang="en-US" dirty="0"/>
          </a:p>
        </p:txBody>
      </p:sp>
      <p:sp>
        <p:nvSpPr>
          <p:cNvPr id="4" name="Date Placeholder 3">
            <a:extLst>
              <a:ext uri="{FF2B5EF4-FFF2-40B4-BE49-F238E27FC236}">
                <a16:creationId xmlns:a16="http://schemas.microsoft.com/office/drawing/2014/main" id="{27C0015F-A1AB-4753-8AD9-1F5F759F0C0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86E6E-03B3-4FF3-827D-9C6DB553558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F4F9203-FFE7-4748-AD28-29D70D0ABA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94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126165" cy="4319587"/>
          </a:xfrm>
        </p:spPr>
        <p:txBody>
          <a:bodyPr/>
          <a:lstStyle/>
          <a:p>
            <a:pPr lvl="0" fontAlgn="base">
              <a:spcAft>
                <a:spcPts val="600"/>
              </a:spcAft>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Here is how to check the networks</a:t>
            </a:r>
          </a:p>
          <a:p>
            <a:pPr marL="225425" lvl="1" indent="-225425" fontAlgn="base">
              <a:spcBef>
                <a:spcPts val="0"/>
              </a:spcBef>
              <a:spcAft>
                <a:spcPts val="600"/>
              </a:spcAft>
              <a:buClr>
                <a:srgbClr val="C00000"/>
              </a:buClr>
              <a:buFont typeface="Arial" panose="020B0604020202020204" pitchFamily="34" charset="0"/>
              <a:buChar char="•"/>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the ParTNers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Carrier Information webpage</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–check the Hospital Network Comparison list</a:t>
            </a:r>
            <a:endParaRPr lang="en-US" sz="1200" dirty="0">
              <a:solidFill>
                <a:schemeClr val="tx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Carrier Information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all network hospital lists and provider directories.</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can also contact BlueCross or Cigna about network providers or hospitals. This is the best way to find out if providers are in the network:</a:t>
            </a:r>
          </a:p>
          <a:p>
            <a:pPr marL="225425" lvl="1" indent="-225425">
              <a:buFont typeface="Arial" panose="020B0604020202020204" pitchFamily="34" charset="0"/>
              <a:buChar char="•"/>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800.558.6213, M-F 7 a.m. - 5 p.m. CT, bcbst.com/members/tn_state/</a:t>
            </a:r>
          </a:p>
          <a:p>
            <a:pPr marL="225425" lvl="1" indent="-225425">
              <a:buFont typeface="Arial" panose="020B0604020202020204" pitchFamily="34" charset="0"/>
              <a:buChar char="•"/>
            </a:pPr>
            <a:r>
              <a:rPr lang="sv-SE"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sv-SE"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cigna.com/stateoftn</a:t>
            </a:r>
          </a:p>
          <a:p>
            <a:endParaRPr lang="en-US" dirty="0"/>
          </a:p>
        </p:txBody>
      </p:sp>
      <p:sp>
        <p:nvSpPr>
          <p:cNvPr id="4" name="Date Placeholder 3">
            <a:extLst>
              <a:ext uri="{FF2B5EF4-FFF2-40B4-BE49-F238E27FC236}">
                <a16:creationId xmlns:a16="http://schemas.microsoft.com/office/drawing/2014/main" id="{7691A390-A219-485D-908D-A1E279BE07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01F21-9926-46BE-BD87-60D829BF56C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034448C-00E9-4889-BDCB-F7BF838A7F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26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premiums for active state and higher education employees.  </a:t>
            </a: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premiums do not include the cost for the broad networks, which would add $65 to $130 more to your premium each month. </a:t>
            </a: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charts are found on the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page on the website.</a:t>
            </a: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As a reminder, the state will put $250 (emp. only) or $500 (other </a:t>
            </a: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levels</a:t>
            </a:r>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into your HSA annually. These funds are not available for coverage starting Sept. 2, 2022, through Dec. 31, 2022.</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07E99B38-5D29-48A8-9996-B08A0F9A4C7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B1650-A0C7-4946-A01F-5F8FBE98629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141413B-087C-47B7-9035-2229033DA4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979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This chart shows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deductible and out-of-pocket maximums</a:t>
            </a: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deductible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is the amount you must pay each year before your plan pays hospital or other charges that are covered through co-insurance.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Your annual deductible is lower for in-network services. </a:t>
            </a: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plans also have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out-of-pocket maximums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both in-network and out-of-network services. </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out-of-pocket maximums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limit how much co-insurance and copays you would have to pay in any given year if you or a covered family member had a serious illness or injury. </a:t>
            </a:r>
          </a:p>
          <a:p>
            <a:pPr marL="463550" lvl="1" indent="-2317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After you reach your out-of-pocket maximum level for in-network services, the plan would pay 100% of in-network costs for the rest of the year. </a:t>
            </a:r>
          </a:p>
          <a:p>
            <a:pPr marL="463550" lvl="1" indent="-2317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out-of-pocket maximums provide you and your covered dependents with peace of mind and financial protection against a catastrophic illness or injury. </a:t>
            </a:r>
          </a:p>
          <a:p>
            <a:pPr marL="237127" lvl="1" indent="-177845" eaLnBrk="0" fontAlgn="base" hangingPunct="0">
              <a:lnSpc>
                <a:spcPct val="95000"/>
              </a:lnSpc>
              <a:spcBef>
                <a:spcPct val="30000"/>
              </a:spcBef>
              <a:spcAft>
                <a:spcPct val="0"/>
              </a:spcAft>
              <a:buClr>
                <a:srgbClr val="C00000"/>
              </a:buClr>
              <a:buFont typeface="Arial" panose="020B0604020202020204" pitchFamily="34" charset="0"/>
              <a:buChar char="•"/>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&amp; Answers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what is covered and not covered, including information about hospital-based providers, is found in the carriers’ member handbooks.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884E9F43-1952-4ADA-ADE7-25D5354244E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8D71E-8975-49E2-87AE-1E9AE6FA904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45A4843-8615-4F6A-9060-BD7DB02259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31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95800"/>
            <a:ext cx="6400800" cy="4319587"/>
          </a:xfrm>
        </p:spPr>
        <p:txBody>
          <a:bodyPr/>
          <a:lstStyle/>
          <a:p>
            <a:pPr marL="0" indent="0">
              <a:spcBef>
                <a:spcPts val="600"/>
              </a:spcBef>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health plans include full prescription drug benefits </a:t>
            </a:r>
          </a:p>
          <a:p>
            <a:pPr>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health plan you choose</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determines your out-of-pocket prescription costs (copay or coinsurance, deductible and out-of-pocket maximum).</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How much you pay depends on three things: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drug tier – if you choose a generic, preferred brand, non-preferred brand or specialty drug;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day supply you receive – 30-day (or &lt;30) supply or a 90-day (&gt;31) supply; and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you fill your prescription – at a retail, Retail-90 or mail order pharmacy.</a:t>
            </a:r>
          </a:p>
          <a:p>
            <a:pPr>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info.caremark.com/stateoftn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to locate a pharmacy, compare estimated drug costs by plan and register on the CVS Caremark site. Once registered, get details about your drug costs and savings, download the mobile app and more!</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about benefits, vaccines and how to save money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Pharmacy</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877.522.8679, 24/7, info.caremark.com/stateoftn</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26A624B-FBC0-440B-A55B-349450C51EF3}"/>
              </a:ext>
            </a:extLst>
          </p:cNvPr>
          <p:cNvSpPr>
            <a:spLocks noGrp="1"/>
          </p:cNvSpPr>
          <p:nvPr>
            <p:ph type="dt" idx="1"/>
          </p:nvPr>
        </p:nvSpPr>
        <p:spPr/>
        <p:txBody>
          <a:bodyPr/>
          <a:lstStyle/>
          <a:p>
            <a:fld id="{EDCEB48C-5DAF-4CE5-9257-CFB3D0EC33D9}" type="datetime1">
              <a:rPr lang="en-US" smtClean="0"/>
              <a:t>3/22/2023</a:t>
            </a:fld>
            <a:endParaRPr lang="en-US" dirty="0"/>
          </a:p>
        </p:txBody>
      </p:sp>
      <p:sp>
        <p:nvSpPr>
          <p:cNvPr id="5" name="Slide Number Placeholder 4">
            <a:extLst>
              <a:ext uri="{FF2B5EF4-FFF2-40B4-BE49-F238E27FC236}">
                <a16:creationId xmlns:a16="http://schemas.microsoft.com/office/drawing/2014/main" id="{A2DDC942-7502-46DB-8827-55BDC667706F}"/>
              </a:ext>
            </a:extLst>
          </p:cNvPr>
          <p:cNvSpPr>
            <a:spLocks noGrp="1"/>
          </p:cNvSpPr>
          <p:nvPr>
            <p:ph type="sldNum" sz="quarter" idx="5"/>
          </p:nvPr>
        </p:nvSpPr>
        <p:spPr/>
        <p:txBody>
          <a:bodyPr/>
          <a:lstStyle/>
          <a:p>
            <a:fld id="{DE8B79F1-B7B6-4FD2-9263-BB9B47A67CD8}" type="slidenum">
              <a:rPr lang="en-US" smtClean="0"/>
              <a:t>21</a:t>
            </a:fld>
            <a:endParaRPr lang="en-US" dirty="0"/>
          </a:p>
        </p:txBody>
      </p:sp>
    </p:spTree>
    <p:extLst>
      <p:ext uri="{BB962C8B-B14F-4D97-AF65-F5344CB8AC3E}">
        <p14:creationId xmlns:p14="http://schemas.microsoft.com/office/powerpoint/2010/main" val="118197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Benefits Administration, within the Department of Finance &amp; Administration, manages the State Group Insurance Program.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C00000"/>
                </a:solidFill>
                <a:effectLst/>
                <a:uLnTx/>
                <a:uFillTx/>
                <a:latin typeface="Open Sans"/>
                <a:ea typeface="+mn-ea"/>
                <a:cs typeface="Open Sans"/>
              </a:rPr>
              <a:t>Partners for Health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is the official logo and website name for Benefits Administration.</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State Plan includes state government and higher education employees.</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plan is self-insured. All claims are paid through the combined premiums of our members and any contributions that employers make toward monthly premiums.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State Insurance Committee is authorized to determine the premiums, benefits package, funding method, administrative procedures, eligibility provisions and rules relating to the State Plan.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state pays about 80% of the medical insurance monthly premium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for state employees and dependents. This covers medical, behavioral health and pharmacy services.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22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70284" y="4483751"/>
            <a:ext cx="5851525" cy="4319587"/>
          </a:xfrm>
        </p:spPr>
        <p:txBody>
          <a:bodyPr/>
          <a:lstStyle/>
          <a:p>
            <a:pPr marL="6636" lvl="3" fontAlgn="base">
              <a:lnSpc>
                <a:spcPct val="90000"/>
              </a:lnSpc>
              <a:spcBef>
                <a:spcPts val="627"/>
              </a:spcBef>
              <a:buClr>
                <a:srgbClr val="C4262E"/>
              </a:buClr>
              <a:buSzPct val="110000"/>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pharmacy copays and coinsurance costs by plan. Find the full comparison charts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Pharmacy</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endParaRPr lang="en-US" dirty="0"/>
          </a:p>
        </p:txBody>
      </p:sp>
      <p:sp>
        <p:nvSpPr>
          <p:cNvPr id="4" name="Date Placeholder 3">
            <a:extLst>
              <a:ext uri="{FF2B5EF4-FFF2-40B4-BE49-F238E27FC236}">
                <a16:creationId xmlns:a16="http://schemas.microsoft.com/office/drawing/2014/main" id="{2920278F-AF73-40F2-A9A6-795B0FA5BF49}"/>
              </a:ext>
            </a:extLst>
          </p:cNvPr>
          <p:cNvSpPr>
            <a:spLocks noGrp="1"/>
          </p:cNvSpPr>
          <p:nvPr>
            <p:ph type="dt" idx="1"/>
          </p:nvPr>
        </p:nvSpPr>
        <p:spPr/>
        <p:txBody>
          <a:bodyPr/>
          <a:lstStyle/>
          <a:p>
            <a:fld id="{ABDBD159-8F06-40AE-A7BA-F1F71CEAF663}" type="datetime1">
              <a:rPr lang="en-US" smtClean="0"/>
              <a:t>3/22/2023</a:t>
            </a:fld>
            <a:endParaRPr lang="en-US" dirty="0"/>
          </a:p>
        </p:txBody>
      </p:sp>
      <p:sp>
        <p:nvSpPr>
          <p:cNvPr id="5" name="Slide Number Placeholder 4">
            <a:extLst>
              <a:ext uri="{FF2B5EF4-FFF2-40B4-BE49-F238E27FC236}">
                <a16:creationId xmlns:a16="http://schemas.microsoft.com/office/drawing/2014/main" id="{9F069E21-BBEB-4B34-8DE3-C40B06433461}"/>
              </a:ext>
            </a:extLst>
          </p:cNvPr>
          <p:cNvSpPr>
            <a:spLocks noGrp="1"/>
          </p:cNvSpPr>
          <p:nvPr>
            <p:ph type="sldNum" sz="quarter" idx="5"/>
          </p:nvPr>
        </p:nvSpPr>
        <p:spPr/>
        <p:txBody>
          <a:bodyPr/>
          <a:lstStyle/>
          <a:p>
            <a:fld id="{DE8B79F1-B7B6-4FD2-9263-BB9B47A67CD8}" type="slidenum">
              <a:rPr lang="en-US" smtClean="0"/>
              <a:t>22</a:t>
            </a:fld>
            <a:endParaRPr lang="en-US" dirty="0"/>
          </a:p>
        </p:txBody>
      </p:sp>
    </p:spTree>
    <p:extLst>
      <p:ext uri="{BB962C8B-B14F-4D97-AF65-F5344CB8AC3E}">
        <p14:creationId xmlns:p14="http://schemas.microsoft.com/office/powerpoint/2010/main" val="1795166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400800" cy="4319587"/>
          </a:xfrm>
        </p:spPr>
        <p:txBody>
          <a:bodyPr/>
          <a:lstStyle/>
          <a:p>
            <a:pPr marL="0" indent="0" eaLnBrk="0" fontAlgn="base" hangingPunct="0">
              <a:spcBef>
                <a:spcPts val="0"/>
              </a:spcBef>
              <a:spcAft>
                <a:spcPts val="600"/>
              </a:spcAft>
              <a:buClr>
                <a:srgbClr val="C4262E"/>
              </a:buClr>
              <a:buSzPct val="110000"/>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health plan members have access to telehealth visits </a:t>
            </a: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ts val="0"/>
              </a:spcBef>
              <a:spcAft>
                <a:spcPts val="600"/>
              </a:spcAft>
              <a:buClr>
                <a:srgbClr val="C4262E"/>
              </a:buClr>
              <a:buSzPct val="110000"/>
              <a:defRP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PhysicianNow and MDLive carrier-sponsored 24/7 virtual medical care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alk to a doctor for non-emergency medical care by phone, computer or tablet from anywhere. </a:t>
            </a:r>
          </a:p>
          <a:p>
            <a:pPr eaLnBrk="0" fontAlgn="base" hangingPunct="0">
              <a:spcBef>
                <a:spcPts val="0"/>
              </a:spcBef>
              <a:spcAft>
                <a:spcPts val="600"/>
              </a:spcAft>
              <a:buClr>
                <a:srgbClr val="C4262E"/>
              </a:buClr>
              <a:buSzPct val="110000"/>
              <a:defRP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Cost is less than a typical office visit when you use PhysicianNow or MDLive programs sponsored by BlueCross BlueShield and Cigna.</a:t>
            </a:r>
          </a:p>
          <a:p>
            <a:pPr marL="225425" indent="-225425" eaLnBrk="0" fontAlgn="base" hangingPunct="0">
              <a:spcBef>
                <a:spcPts val="0"/>
              </a:spcBef>
              <a:spcAft>
                <a:spcPts val="600"/>
              </a:spcAft>
              <a:buClr>
                <a:srgbClr val="C4262E"/>
              </a:buClr>
              <a:buSzPct val="110000"/>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 Now and MDLive telehealth program costs</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625475" lvl="1" indent="-225425" eaLnBrk="0" fontAlgn="base" hangingPunct="0">
              <a:spcBef>
                <a:spcPts val="0"/>
              </a:spcBef>
              <a:spcAft>
                <a:spcPts val="600"/>
              </a:spcAft>
              <a:buClr>
                <a:srgbClr val="C4262E"/>
              </a:buClr>
              <a:buSzPct val="110000"/>
              <a:defRPr/>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PPO members: </a:t>
            </a:r>
            <a:r>
              <a:rPr lang="en-US" sz="12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Copay is $15</a:t>
            </a:r>
          </a:p>
          <a:p>
            <a:pPr marL="625475" lvl="1" indent="-225425" eaLnBrk="0" fontAlgn="base" hangingPunct="0">
              <a:spcBef>
                <a:spcPts val="0"/>
              </a:spcBef>
              <a:spcAft>
                <a:spcPts val="600"/>
              </a:spcAft>
              <a:buClr>
                <a:srgbClr val="C4262E"/>
              </a:buClr>
              <a:buSzPct val="110000"/>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 members: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Pay the negotiated rate per visit until reaching the deductible – then primary office visit coinsurance applies</a:t>
            </a:r>
          </a:p>
          <a:p>
            <a:pPr marL="625475" lvl="1" indent="-225425" eaLnBrk="0" fontAlgn="base" hangingPunct="0">
              <a:spcBef>
                <a:spcPts val="0"/>
              </a:spcBef>
              <a:spcAft>
                <a:spcPts val="600"/>
              </a:spcAft>
              <a:buClr>
                <a:srgbClr val="C4262E"/>
              </a:buClr>
              <a:buSzPct val="110000"/>
              <a:defRPr/>
            </a:pPr>
            <a:r>
              <a:rPr lang="en-US" sz="12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log in and select the service – details are on the website</a:t>
            </a:r>
            <a:endPar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buClr>
                <a:srgbClr val="C4262E"/>
              </a:buClr>
              <a:buSzPct val="110000"/>
              <a:defRPr/>
            </a:pPr>
            <a:endParaRPr lang="en-US" sz="1200" dirty="0">
              <a:solidFill>
                <a:schemeClr val="tx2"/>
              </a:solidFill>
              <a:latin typeface="Open Sans"/>
              <a:cs typeface="Open Sans"/>
            </a:endParaRPr>
          </a:p>
          <a:p>
            <a:pPr lvl="0" eaLnBrk="0" fontAlgn="base" hangingPunct="0">
              <a:buClr>
                <a:srgbClr val="C4262E"/>
              </a:buClr>
              <a:buSzPct val="110000"/>
              <a:defRPr/>
            </a:pPr>
            <a:r>
              <a:rPr lang="en-US" sz="1200" dirty="0">
                <a:solidFill>
                  <a:schemeClr val="tx2"/>
                </a:solidFill>
                <a:latin typeface="Open Sans"/>
                <a:cs typeface="Open Sans"/>
              </a:rPr>
              <a:t>Find more information at </a:t>
            </a:r>
            <a:r>
              <a:rPr lang="en-US" sz="1200" u="sng" dirty="0">
                <a:solidFill>
                  <a:schemeClr val="tx2"/>
                </a:solidFill>
                <a:latin typeface="Open Sans"/>
                <a:cs typeface="Open Sans"/>
              </a:rPr>
              <a:t>tn.gov/PartnersForHealth </a:t>
            </a:r>
            <a:r>
              <a:rPr lang="en-US" sz="1200" dirty="0">
                <a:solidFill>
                  <a:schemeClr val="tx2"/>
                </a:solidFill>
                <a:latin typeface="Open Sans"/>
                <a:cs typeface="Open Sans"/>
              </a:rPr>
              <a:t>under </a:t>
            </a:r>
            <a:r>
              <a:rPr lang="en-US" sz="1200" b="1" dirty="0">
                <a:solidFill>
                  <a:schemeClr val="tx2"/>
                </a:solidFill>
                <a:latin typeface="Open Sans"/>
                <a:cs typeface="Open Sans"/>
              </a:rPr>
              <a:t>Health Options </a:t>
            </a:r>
            <a:r>
              <a:rPr lang="en-US" sz="1200" dirty="0">
                <a:solidFill>
                  <a:schemeClr val="tx2"/>
                </a:solidFill>
                <a:latin typeface="Open Sans"/>
                <a:cs typeface="Open Sans"/>
              </a:rPr>
              <a:t>and </a:t>
            </a:r>
            <a:r>
              <a:rPr lang="en-US" sz="1200" b="1" dirty="0">
                <a:solidFill>
                  <a:schemeClr val="tx2"/>
                </a:solidFill>
                <a:latin typeface="Open Sans"/>
                <a:cs typeface="Open Sans"/>
              </a:rPr>
              <a:t>Telehealth</a:t>
            </a:r>
            <a:r>
              <a:rPr lang="en-US" sz="1200" dirty="0">
                <a:solidFill>
                  <a:schemeClr val="tx2"/>
                </a:solidFill>
                <a:latin typeface="Open Sans"/>
                <a:cs typeface="Open Sans"/>
              </a:rPr>
              <a:t>.</a:t>
            </a:r>
          </a:p>
          <a:p>
            <a:endParaRPr lang="en-US" dirty="0"/>
          </a:p>
        </p:txBody>
      </p:sp>
      <p:sp>
        <p:nvSpPr>
          <p:cNvPr id="4" name="Date Placeholder 3">
            <a:extLst>
              <a:ext uri="{FF2B5EF4-FFF2-40B4-BE49-F238E27FC236}">
                <a16:creationId xmlns:a16="http://schemas.microsoft.com/office/drawing/2014/main" id="{FB2E7C95-5F61-4DE1-BB8A-9809F903B434}"/>
              </a:ext>
            </a:extLst>
          </p:cNvPr>
          <p:cNvSpPr>
            <a:spLocks noGrp="1"/>
          </p:cNvSpPr>
          <p:nvPr>
            <p:ph type="dt" idx="1"/>
          </p:nvPr>
        </p:nvSpPr>
        <p:spPr/>
        <p:txBody>
          <a:bodyPr/>
          <a:lstStyle/>
          <a:p>
            <a:fld id="{6FC953C4-DFB4-45BE-8CD1-8BD7263E3BF4}" type="datetime1">
              <a:rPr lang="en-US" smtClean="0"/>
              <a:t>3/22/2023</a:t>
            </a:fld>
            <a:endParaRPr lang="en-US" dirty="0"/>
          </a:p>
        </p:txBody>
      </p:sp>
      <p:sp>
        <p:nvSpPr>
          <p:cNvPr id="5" name="Slide Number Placeholder 4">
            <a:extLst>
              <a:ext uri="{FF2B5EF4-FFF2-40B4-BE49-F238E27FC236}">
                <a16:creationId xmlns:a16="http://schemas.microsoft.com/office/drawing/2014/main" id="{B76FF1DE-18D2-46A1-B659-9151E1023C4F}"/>
              </a:ext>
            </a:extLst>
          </p:cNvPr>
          <p:cNvSpPr>
            <a:spLocks noGrp="1"/>
          </p:cNvSpPr>
          <p:nvPr>
            <p:ph type="sldNum" sz="quarter" idx="5"/>
          </p:nvPr>
        </p:nvSpPr>
        <p:spPr/>
        <p:txBody>
          <a:bodyPr/>
          <a:lstStyle/>
          <a:p>
            <a:fld id="{DE8B79F1-B7B6-4FD2-9263-BB9B47A67CD8}" type="slidenum">
              <a:rPr lang="en-US" smtClean="0"/>
              <a:t>23</a:t>
            </a:fld>
            <a:endParaRPr lang="en-US" dirty="0"/>
          </a:p>
        </p:txBody>
      </p:sp>
    </p:spTree>
    <p:extLst>
      <p:ext uri="{BB962C8B-B14F-4D97-AF65-F5344CB8AC3E}">
        <p14:creationId xmlns:p14="http://schemas.microsoft.com/office/powerpoint/2010/main" val="3813313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787400"/>
            <a:ext cx="6400800" cy="3600450"/>
          </a:xfrm>
        </p:spPr>
      </p:sp>
      <p:sp>
        <p:nvSpPr>
          <p:cNvPr id="3" name="Notes Placeholder 2"/>
          <p:cNvSpPr>
            <a:spLocks noGrp="1"/>
          </p:cNvSpPr>
          <p:nvPr>
            <p:ph type="body" idx="1"/>
          </p:nvPr>
        </p:nvSpPr>
        <p:spPr>
          <a:xfrm>
            <a:off x="496888" y="4560892"/>
            <a:ext cx="6400800" cy="4319587"/>
          </a:xfrm>
        </p:spPr>
        <p:txBody>
          <a:bodyPr/>
          <a:lstStyle/>
          <a:p>
            <a:pPr marL="0" indent="0" fontAlgn="base">
              <a:spcBef>
                <a:spcPts val="6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benefits available to members/dependents enrolled in medical insurance. </a:t>
            </a:r>
          </a:p>
          <a:p>
            <a:pPr marL="0" indent="0" fontAlgn="base">
              <a:spcBef>
                <a:spcPts val="600"/>
              </a:spcBef>
              <a:buClr>
                <a:srgbClr val="C4262E"/>
              </a:buClr>
              <a:buSzPct val="110000"/>
              <a:buNone/>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members will receive an Optum ID card for services. </a:t>
            </a:r>
          </a:p>
          <a:p>
            <a:pPr marL="0" indent="0" fontAlgn="base">
              <a:lnSpc>
                <a:spcPct val="90000"/>
              </a:lnSpc>
              <a:spcBef>
                <a:spcPct val="65000"/>
              </a:spcBef>
              <a:buClr>
                <a:srgbClr val="C4262E"/>
              </a:buClr>
              <a:buSzPct val="110000"/>
              <a:buNone/>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can find a network provider (in-person or virtual visits), explain benefits, identify best treatment options, schedule appointments and answer questions.</a:t>
            </a:r>
          </a:p>
          <a:p>
            <a:pPr marL="209550" indent="-209550" fontAlgn="base">
              <a:lnSpc>
                <a:spcPct val="90000"/>
              </a:lnSpc>
              <a:spcBef>
                <a:spcPct val="65000"/>
              </a:spcBef>
              <a:buClr>
                <a:srgbClr val="C4262E"/>
              </a:buClr>
              <a:buSzPct val="110000"/>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TalkSpace online therapy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communicate with a therapist by text, audio or video 24/7 from your smartphone – cost share applies</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Substance User Disorder Preferred Facility Network</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on-demand mobile app to help with stress, anxiety and depression</a:t>
            </a:r>
          </a:p>
          <a:p>
            <a:pPr marL="0" lvl="3" indent="0" fontAlgn="base">
              <a:lnSpc>
                <a:spcPct val="90000"/>
              </a:lnSpc>
              <a:spcBef>
                <a:spcPct val="15000"/>
              </a:spcBef>
              <a:buClr>
                <a:srgbClr val="C4262E"/>
              </a:buClr>
              <a:buSzPct val="110000"/>
              <a:buNone/>
              <a:defRPr/>
            </a:pPr>
            <a:endPar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lnSpc>
                <a:spcPct val="90000"/>
              </a:lnSpc>
              <a:spcBef>
                <a:spcPct val="150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lvl="3" indent="0" fontAlgn="base">
              <a:lnSpc>
                <a:spcPct val="90000"/>
              </a:lnSpc>
              <a:spcBef>
                <a:spcPct val="150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access all programs and services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get help finding a provider</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a:t>
            </a:r>
            <a:r>
              <a:rPr lang="en-US" sz="1200" strike="sngStrike"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Optum at 855.HERE4TN (855.437.3486), 24/7 or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sp>
        <p:nvSpPr>
          <p:cNvPr id="4" name="Date Placeholder 3">
            <a:extLst>
              <a:ext uri="{FF2B5EF4-FFF2-40B4-BE49-F238E27FC236}">
                <a16:creationId xmlns:a16="http://schemas.microsoft.com/office/drawing/2014/main" id="{E5C432D9-2B44-418F-90BD-EF5A1EFE83C3}"/>
              </a:ext>
            </a:extLst>
          </p:cNvPr>
          <p:cNvSpPr>
            <a:spLocks noGrp="1"/>
          </p:cNvSpPr>
          <p:nvPr>
            <p:ph type="dt" idx="1"/>
          </p:nvPr>
        </p:nvSpPr>
        <p:spPr/>
        <p:txBody>
          <a:bodyPr/>
          <a:lstStyle/>
          <a:p>
            <a:fld id="{17C26491-7983-4E4B-ABF9-524036BAD88A}" type="datetime1">
              <a:rPr lang="en-US" smtClean="0"/>
              <a:t>3/22/2023</a:t>
            </a:fld>
            <a:endParaRPr lang="en-US" dirty="0"/>
          </a:p>
        </p:txBody>
      </p:sp>
      <p:sp>
        <p:nvSpPr>
          <p:cNvPr id="5" name="Slide Number Placeholder 4">
            <a:extLst>
              <a:ext uri="{FF2B5EF4-FFF2-40B4-BE49-F238E27FC236}">
                <a16:creationId xmlns:a16="http://schemas.microsoft.com/office/drawing/2014/main" id="{49413D29-8B8D-4767-BC97-48E03DBDFC49}"/>
              </a:ext>
            </a:extLst>
          </p:cNvPr>
          <p:cNvSpPr>
            <a:spLocks noGrp="1"/>
          </p:cNvSpPr>
          <p:nvPr>
            <p:ph type="sldNum" sz="quarter" idx="5"/>
          </p:nvPr>
        </p:nvSpPr>
        <p:spPr/>
        <p:txBody>
          <a:bodyPr/>
          <a:lstStyle/>
          <a:p>
            <a:fld id="{DE8B79F1-B7B6-4FD2-9263-BB9B47A67CD8}" type="slidenum">
              <a:rPr lang="en-US" smtClean="0"/>
              <a:t>24</a:t>
            </a:fld>
            <a:endParaRPr lang="en-US" dirty="0"/>
          </a:p>
        </p:txBody>
      </p:sp>
    </p:spTree>
    <p:extLst>
      <p:ext uri="{BB962C8B-B14F-4D97-AF65-F5344CB8AC3E}">
        <p14:creationId xmlns:p14="http://schemas.microsoft.com/office/powerpoint/2010/main" val="2456926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 EAP available to all benefits-eligible state/higher education employees and eligible dependents, even if not enrolled in a health plan. </a:t>
            </a:r>
          </a:p>
          <a:p>
            <a:pPr marL="0" indent="0" fontAlgn="base">
              <a:spcBef>
                <a:spcPts val="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are offered at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individuals eligible to participate. Specialists available 24/7 to assist with stress, legal, financial, mediation and work/life services.</a:t>
            </a:r>
          </a:p>
          <a:p>
            <a:pPr marL="0" indent="0" fontAlgn="base">
              <a:spcBef>
                <a:spcPts val="0"/>
              </a:spcBef>
              <a:buClr>
                <a:srgbClr val="C4262E"/>
              </a:buClr>
              <a:buSzPct val="110000"/>
              <a:buNone/>
              <a:defRPr/>
            </a:pPr>
            <a:endPar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09550" indent="-209550" fontAlgn="base">
              <a:spcBef>
                <a:spcPts val="0"/>
              </a:spcBef>
              <a:buClr>
                <a:srgbClr val="C4262E"/>
              </a:buClr>
              <a:buSzPct val="110000"/>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counseling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five visits, per problem, per year, per individual at no cost to you. By phone or virtual visit. Prior authorization required. </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 on-demand mobile app to help with stress, anxiety and depression</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Charge at Work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telephonic coaching program helps members with depression improve performance at work</a:t>
            </a:r>
          </a:p>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and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EAP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EAP programs and services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help finding a provider</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sp>
        <p:nvSpPr>
          <p:cNvPr id="4" name="Date Placeholder 3">
            <a:extLst>
              <a:ext uri="{FF2B5EF4-FFF2-40B4-BE49-F238E27FC236}">
                <a16:creationId xmlns:a16="http://schemas.microsoft.com/office/drawing/2014/main" id="{1370CAF2-C34E-42FC-A114-3BD5B10E11B8}"/>
              </a:ext>
            </a:extLst>
          </p:cNvPr>
          <p:cNvSpPr>
            <a:spLocks noGrp="1"/>
          </p:cNvSpPr>
          <p:nvPr>
            <p:ph type="dt" idx="1"/>
          </p:nvPr>
        </p:nvSpPr>
        <p:spPr/>
        <p:txBody>
          <a:bodyPr/>
          <a:lstStyle/>
          <a:p>
            <a:fld id="{486F71F8-9C8A-409E-80E0-11D99BA4EB72}" type="datetime1">
              <a:rPr lang="en-US" smtClean="0"/>
              <a:t>3/22/2023</a:t>
            </a:fld>
            <a:endParaRPr lang="en-US" dirty="0"/>
          </a:p>
        </p:txBody>
      </p:sp>
      <p:sp>
        <p:nvSpPr>
          <p:cNvPr id="5" name="Slide Number Placeholder 4">
            <a:extLst>
              <a:ext uri="{FF2B5EF4-FFF2-40B4-BE49-F238E27FC236}">
                <a16:creationId xmlns:a16="http://schemas.microsoft.com/office/drawing/2014/main" id="{8F457106-DF2E-4A13-9751-D8FAE20F4150}"/>
              </a:ext>
            </a:extLst>
          </p:cNvPr>
          <p:cNvSpPr>
            <a:spLocks noGrp="1"/>
          </p:cNvSpPr>
          <p:nvPr>
            <p:ph type="sldNum" sz="quarter" idx="5"/>
          </p:nvPr>
        </p:nvSpPr>
        <p:spPr/>
        <p:txBody>
          <a:bodyPr/>
          <a:lstStyle/>
          <a:p>
            <a:fld id="{DE8B79F1-B7B6-4FD2-9263-BB9B47A67CD8}" type="slidenum">
              <a:rPr lang="en-US" smtClean="0"/>
              <a:t>25</a:t>
            </a:fld>
            <a:endParaRPr lang="en-US" dirty="0"/>
          </a:p>
        </p:txBody>
      </p:sp>
    </p:spTree>
    <p:extLst>
      <p:ext uri="{BB962C8B-B14F-4D97-AF65-F5344CB8AC3E}">
        <p14:creationId xmlns:p14="http://schemas.microsoft.com/office/powerpoint/2010/main" val="177265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560892"/>
            <a:ext cx="6705600" cy="4319587"/>
          </a:xfrm>
        </p:spPr>
        <p:txBody>
          <a:bodyPr/>
          <a:lstStyle/>
          <a:p>
            <a:pPr marL="53975" indent="0"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for state/higher education employees and spouses (excludes retirees) enrolled in the health plan. </a:t>
            </a:r>
          </a:p>
          <a:p>
            <a:pPr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includes: </a:t>
            </a:r>
          </a:p>
          <a:p>
            <a:pPr>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Cash incentives: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Up to $250 each for enrolled employees and spouses. </a:t>
            </a:r>
          </a:p>
          <a:p>
            <a:pPr marL="231775" lvl="1" indent="-171450">
              <a:spcBef>
                <a:spcPts val="0"/>
              </a:spcBef>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Enrolled state employees can put wellness program cash incentives into their HSAs during Annual Enrollment (counts toward overall HSA IRS annual maximum)</a:t>
            </a:r>
          </a:p>
          <a:p>
            <a:pPr>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Weight Management Program: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12-month program for those ready to lose weight. Contact ActiveHealth for details.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 about programs, activities and a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printable</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Incentive Table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are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ActiveHealth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888.741.3390, M-F 8-8 CT, go.activehealth.com/wellnesstn</a:t>
            </a:r>
          </a:p>
          <a:p>
            <a:pPr marL="0" indent="0" eaLnBrk="0" fontAlgn="base" hangingPunct="0">
              <a:spcBef>
                <a:spcPts val="0"/>
              </a:spcBef>
              <a:buClr>
                <a:srgbClr val="C4262E"/>
              </a:buClr>
              <a:buSzPct val="110000"/>
              <a:buNone/>
              <a:defRPr/>
            </a:pP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0"/>
              </a:spcBef>
              <a:buClr>
                <a:srgbClr val="C4262E"/>
              </a:buClr>
              <a:buSzPct val="110000"/>
              <a:buNone/>
              <a:defRPr/>
            </a:pPr>
            <a:r>
              <a:rPr lang="en-US" altLang="ja-JP" i="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must be in a positive pay status to receive an incentive. The cash incentive for both the employee and eligible spouse will be deposited directly into the member’s paycheck and will be taxed.</a:t>
            </a:r>
          </a:p>
          <a:p>
            <a:endParaRPr lang="en-US" dirty="0"/>
          </a:p>
        </p:txBody>
      </p:sp>
      <p:sp>
        <p:nvSpPr>
          <p:cNvPr id="4" name="Date Placeholder 3">
            <a:extLst>
              <a:ext uri="{FF2B5EF4-FFF2-40B4-BE49-F238E27FC236}">
                <a16:creationId xmlns:a16="http://schemas.microsoft.com/office/drawing/2014/main" id="{483559D8-0F65-42BF-AF21-A04028BBDDCF}"/>
              </a:ext>
            </a:extLst>
          </p:cNvPr>
          <p:cNvSpPr>
            <a:spLocks noGrp="1"/>
          </p:cNvSpPr>
          <p:nvPr>
            <p:ph type="dt" idx="1"/>
          </p:nvPr>
        </p:nvSpPr>
        <p:spPr/>
        <p:txBody>
          <a:bodyPr/>
          <a:lstStyle/>
          <a:p>
            <a:fld id="{65A631F1-AAAF-4BFB-AC30-E2FD06B5CFAC}" type="datetime1">
              <a:rPr lang="en-US" smtClean="0"/>
              <a:t>3/22/2023</a:t>
            </a:fld>
            <a:endParaRPr lang="en-US" dirty="0"/>
          </a:p>
        </p:txBody>
      </p:sp>
      <p:sp>
        <p:nvSpPr>
          <p:cNvPr id="5" name="Slide Number Placeholder 4">
            <a:extLst>
              <a:ext uri="{FF2B5EF4-FFF2-40B4-BE49-F238E27FC236}">
                <a16:creationId xmlns:a16="http://schemas.microsoft.com/office/drawing/2014/main" id="{365CD20C-CCFF-476D-A697-F1FD6DAA06F6}"/>
              </a:ext>
            </a:extLst>
          </p:cNvPr>
          <p:cNvSpPr>
            <a:spLocks noGrp="1"/>
          </p:cNvSpPr>
          <p:nvPr>
            <p:ph type="sldNum" sz="quarter" idx="5"/>
          </p:nvPr>
        </p:nvSpPr>
        <p:spPr/>
        <p:txBody>
          <a:bodyPr/>
          <a:lstStyle/>
          <a:p>
            <a:fld id="{DE8B79F1-B7B6-4FD2-9263-BB9B47A67CD8}" type="slidenum">
              <a:rPr lang="en-US" smtClean="0"/>
              <a:t>26</a:t>
            </a:fld>
            <a:endParaRPr lang="en-US" dirty="0"/>
          </a:p>
        </p:txBody>
      </p:sp>
    </p:spTree>
    <p:extLst>
      <p:ext uri="{BB962C8B-B14F-4D97-AF65-F5344CB8AC3E}">
        <p14:creationId xmlns:p14="http://schemas.microsoft.com/office/powerpoint/2010/main" val="3766621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a:buNone/>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Diabetes Prevention Program* offered free to you in 2022.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eligible, the DPP helps adult health plan members prevent or delay type 2 diabetes. </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Offered as a part of health insurance</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if you use an in-network provider</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meet certain criteria*</a:t>
            </a:r>
          </a:p>
          <a:p>
            <a:pPr marL="0" indent="0">
              <a:buNone/>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Two online programs offered:</a:t>
            </a:r>
          </a:p>
          <a:p>
            <a:pPr marL="463550" indent="-2381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Omada program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enrolled Cigna health plan members</a:t>
            </a:r>
          </a:p>
          <a:p>
            <a:pPr marL="463550" indent="-2381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 BlueShield Livongo program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enrolled BCBST plan members</a:t>
            </a: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DPP webpage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endParaRPr lang="en-US" altLang="ja-JP"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*Those already diagnosed with diabetes are not eligible for the DPP but if a health plan member, you can contact ActiveHealth to enroll in a diabetes program.</a:t>
            </a:r>
          </a:p>
          <a:p>
            <a:pPr lvl="0">
              <a:spcBef>
                <a:spcPct val="20000"/>
              </a:spcBef>
              <a:buClr>
                <a:srgbClr val="E71B1B"/>
              </a:buClr>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E71B1B"/>
              </a:buClr>
            </a:pPr>
            <a:endParaRPr lang="en-US" dirty="0"/>
          </a:p>
        </p:txBody>
      </p:sp>
      <p:sp>
        <p:nvSpPr>
          <p:cNvPr id="4" name="Date Placeholder 3">
            <a:extLst>
              <a:ext uri="{FF2B5EF4-FFF2-40B4-BE49-F238E27FC236}">
                <a16:creationId xmlns:a16="http://schemas.microsoft.com/office/drawing/2014/main" id="{F8D066F5-CEF7-4E0D-919F-4382F0F359B4}"/>
              </a:ext>
            </a:extLst>
          </p:cNvPr>
          <p:cNvSpPr>
            <a:spLocks noGrp="1"/>
          </p:cNvSpPr>
          <p:nvPr>
            <p:ph type="dt" idx="1"/>
          </p:nvPr>
        </p:nvSpPr>
        <p:spPr/>
        <p:txBody>
          <a:bodyPr/>
          <a:lstStyle/>
          <a:p>
            <a:fld id="{DC946162-509C-4CE6-B34E-62C523A5E65E}" type="datetime1">
              <a:rPr lang="en-US" smtClean="0"/>
              <a:t>3/22/2023</a:t>
            </a:fld>
            <a:endParaRPr lang="en-US" dirty="0"/>
          </a:p>
        </p:txBody>
      </p:sp>
      <p:sp>
        <p:nvSpPr>
          <p:cNvPr id="5" name="Slide Number Placeholder 4">
            <a:extLst>
              <a:ext uri="{FF2B5EF4-FFF2-40B4-BE49-F238E27FC236}">
                <a16:creationId xmlns:a16="http://schemas.microsoft.com/office/drawing/2014/main" id="{ACAE349A-8CD5-4C31-B44C-2A5FABD0B09C}"/>
              </a:ext>
            </a:extLst>
          </p:cNvPr>
          <p:cNvSpPr>
            <a:spLocks noGrp="1"/>
          </p:cNvSpPr>
          <p:nvPr>
            <p:ph type="sldNum" sz="quarter" idx="5"/>
          </p:nvPr>
        </p:nvSpPr>
        <p:spPr/>
        <p:txBody>
          <a:bodyPr/>
          <a:lstStyle/>
          <a:p>
            <a:fld id="{DE8B79F1-B7B6-4FD2-9263-BB9B47A67CD8}" type="slidenum">
              <a:rPr lang="en-US" smtClean="0"/>
              <a:t>27</a:t>
            </a:fld>
            <a:endParaRPr lang="en-US" dirty="0"/>
          </a:p>
        </p:txBody>
      </p:sp>
    </p:spTree>
    <p:extLst>
      <p:ext uri="{BB962C8B-B14F-4D97-AF65-F5344CB8AC3E}">
        <p14:creationId xmlns:p14="http://schemas.microsoft.com/office/powerpoint/2010/main" val="3766621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659308"/>
          </a:xfrm>
        </p:spPr>
        <p:txBody>
          <a:bodyPr/>
          <a:lstStyle/>
          <a:p>
            <a:pPr lvl="0">
              <a:spcBef>
                <a:spcPct val="20000"/>
              </a:spcBef>
              <a:buClr>
                <a:srgbClr val="E71B1B"/>
              </a:buCl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Two different Dental plans are offered. Members pay the full monthly premium.</a:t>
            </a:r>
          </a:p>
          <a:p>
            <a:pPr marL="0" indent="0">
              <a:lnSpc>
                <a:spcPct val="120000"/>
              </a:lnSpc>
              <a:spcBef>
                <a:spcPts val="0"/>
              </a:spcBef>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DHMO: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select a network general dentist and notify Cigna. Members pay copays, which may have changed for dental procedures. Review the Patient Charge Schedule on the Partners website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then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Delta Dental DPPO: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any dentist but save money staying in-network. Members pay deductibles and co-insurance for services. </a:t>
            </a:r>
          </a:p>
          <a:p>
            <a:pPr marL="0" indent="0">
              <a:lnSpc>
                <a:spcPct val="120000"/>
              </a:lnSpc>
              <a:spcBef>
                <a:spcPts val="0"/>
              </a:spcBef>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details/plan comparison.</a:t>
            </a: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cigna.com.stateoftn</a:t>
            </a: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Delta Dental</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800.552.2498, 7 a.m. – 5 p.m. CT, tennessee.deltadental.com/stateoftn/</a:t>
            </a:r>
          </a:p>
          <a:p>
            <a:endParaRPr lang="en-US" dirty="0"/>
          </a:p>
        </p:txBody>
      </p:sp>
      <p:sp>
        <p:nvSpPr>
          <p:cNvPr id="4" name="Date Placeholder 3">
            <a:extLst>
              <a:ext uri="{FF2B5EF4-FFF2-40B4-BE49-F238E27FC236}">
                <a16:creationId xmlns:a16="http://schemas.microsoft.com/office/drawing/2014/main" id="{ED9FD262-CDA4-4A66-B66A-13678416B068}"/>
              </a:ext>
            </a:extLst>
          </p:cNvPr>
          <p:cNvSpPr>
            <a:spLocks noGrp="1"/>
          </p:cNvSpPr>
          <p:nvPr>
            <p:ph type="dt" idx="1"/>
          </p:nvPr>
        </p:nvSpPr>
        <p:spPr/>
        <p:txBody>
          <a:bodyPr/>
          <a:lstStyle/>
          <a:p>
            <a:fld id="{3FBED921-91C3-4F6D-ACCC-1D737F308400}" type="datetime1">
              <a:rPr lang="en-US" smtClean="0"/>
              <a:t>3/22/2023</a:t>
            </a:fld>
            <a:endParaRPr lang="en-US" dirty="0"/>
          </a:p>
        </p:txBody>
      </p:sp>
      <p:sp>
        <p:nvSpPr>
          <p:cNvPr id="5" name="Slide Number Placeholder 4">
            <a:extLst>
              <a:ext uri="{FF2B5EF4-FFF2-40B4-BE49-F238E27FC236}">
                <a16:creationId xmlns:a16="http://schemas.microsoft.com/office/drawing/2014/main" id="{CD8D6B06-780C-41D3-AA1A-5638ABB4E93D}"/>
              </a:ext>
            </a:extLst>
          </p:cNvPr>
          <p:cNvSpPr>
            <a:spLocks noGrp="1"/>
          </p:cNvSpPr>
          <p:nvPr>
            <p:ph type="sldNum" sz="quarter" idx="5"/>
          </p:nvPr>
        </p:nvSpPr>
        <p:spPr/>
        <p:txBody>
          <a:bodyPr/>
          <a:lstStyle/>
          <a:p>
            <a:fld id="{DE8B79F1-B7B6-4FD2-9263-BB9B47A67CD8}" type="slidenum">
              <a:rPr lang="en-US" smtClean="0"/>
              <a:t>28</a:t>
            </a:fld>
            <a:endParaRPr lang="en-US" dirty="0"/>
          </a:p>
        </p:txBody>
      </p:sp>
    </p:spTree>
    <p:extLst>
      <p:ext uri="{BB962C8B-B14F-4D97-AF65-F5344CB8AC3E}">
        <p14:creationId xmlns:p14="http://schemas.microsoft.com/office/powerpoint/2010/main" val="3637041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dental premiums for active employees. All premiums are employee paid.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find full benefits charts on the website at tn.gov/PartnersForHealth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webage.</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2022 premium information will be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webpage. </a:t>
            </a:r>
          </a:p>
        </p:txBody>
      </p:sp>
      <p:sp>
        <p:nvSpPr>
          <p:cNvPr id="4" name="Date Placeholder 3">
            <a:extLst>
              <a:ext uri="{FF2B5EF4-FFF2-40B4-BE49-F238E27FC236}">
                <a16:creationId xmlns:a16="http://schemas.microsoft.com/office/drawing/2014/main" id="{84257865-5219-4D26-8803-E83FD57A34C7}"/>
              </a:ext>
            </a:extLst>
          </p:cNvPr>
          <p:cNvSpPr>
            <a:spLocks noGrp="1"/>
          </p:cNvSpPr>
          <p:nvPr>
            <p:ph type="dt" idx="1"/>
          </p:nvPr>
        </p:nvSpPr>
        <p:spPr/>
        <p:txBody>
          <a:bodyPr/>
          <a:lstStyle/>
          <a:p>
            <a:fld id="{FBAC7978-236E-430C-A4EF-4F0B1A3238FB}" type="datetime1">
              <a:rPr lang="en-US" smtClean="0"/>
              <a:t>3/22/2023</a:t>
            </a:fld>
            <a:endParaRPr lang="en-US" dirty="0"/>
          </a:p>
        </p:txBody>
      </p:sp>
      <p:sp>
        <p:nvSpPr>
          <p:cNvPr id="5" name="Slide Number Placeholder 4">
            <a:extLst>
              <a:ext uri="{FF2B5EF4-FFF2-40B4-BE49-F238E27FC236}">
                <a16:creationId xmlns:a16="http://schemas.microsoft.com/office/drawing/2014/main" id="{4841374E-2314-40BD-A348-C5BA011B99EF}"/>
              </a:ext>
            </a:extLst>
          </p:cNvPr>
          <p:cNvSpPr>
            <a:spLocks noGrp="1"/>
          </p:cNvSpPr>
          <p:nvPr>
            <p:ph type="sldNum" sz="quarter" idx="5"/>
          </p:nvPr>
        </p:nvSpPr>
        <p:spPr/>
        <p:txBody>
          <a:bodyPr/>
          <a:lstStyle/>
          <a:p>
            <a:fld id="{DE8B79F1-B7B6-4FD2-9263-BB9B47A67CD8}" type="slidenum">
              <a:rPr lang="en-US" smtClean="0"/>
              <a:t>29</a:t>
            </a:fld>
            <a:endParaRPr lang="en-US" dirty="0"/>
          </a:p>
        </p:txBody>
      </p:sp>
    </p:spTree>
    <p:extLst>
      <p:ext uri="{BB962C8B-B14F-4D97-AF65-F5344CB8AC3E}">
        <p14:creationId xmlns:p14="http://schemas.microsoft.com/office/powerpoint/2010/main" val="3294002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 insurance is offered through Davis Vision.</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pay the full monthly premium. Choose from two options: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Pays for your eye exam and various allowances, or dollar amounts for materials such as eyeglass frames, lenses, contact lenses, etc.</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Includes greater allowances and additional materials versus the Basic Plan.</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both plans, you pay copays and coinsurance on materials or other services when the cost exceeds the allowed dollar amount.</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and out-of-network benefits are available. You’ll save money when using in-network providers.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in both vision plans get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routine eye exams every calendar year; frames once every two calendar years; and a choice of eyeglass lenses or contact lenses once every calendar year.</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 is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lvl="0">
              <a:spcBef>
                <a:spcPct val="20000"/>
              </a:spcBef>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Davis Vision, 800.208.6404, M-F, 7 a.m. - 10 p.m., Sat, 8 a.m. - 3 p.m., Sun 11 a.m. - 3 p.m. CT; davisvision.com/stateofTN</a:t>
            </a:r>
          </a:p>
          <a:p>
            <a:pPr lvl="0">
              <a:spcBef>
                <a:spcPct val="20000"/>
              </a:spcBef>
              <a:buClr>
                <a:srgbClr val="E71B1B"/>
              </a:buClr>
            </a:pPr>
            <a:endParaRPr lang="en-US" dirty="0">
              <a:latin typeface="Open Sans"/>
              <a:cs typeface="Open Sans"/>
            </a:endParaRPr>
          </a:p>
        </p:txBody>
      </p:sp>
      <p:sp>
        <p:nvSpPr>
          <p:cNvPr id="4" name="Date Placeholder 3">
            <a:extLst>
              <a:ext uri="{FF2B5EF4-FFF2-40B4-BE49-F238E27FC236}">
                <a16:creationId xmlns:a16="http://schemas.microsoft.com/office/drawing/2014/main" id="{BFCABE3E-EEDF-4B08-883B-5E94910105BB}"/>
              </a:ext>
            </a:extLst>
          </p:cNvPr>
          <p:cNvSpPr>
            <a:spLocks noGrp="1"/>
          </p:cNvSpPr>
          <p:nvPr>
            <p:ph type="dt" idx="1"/>
          </p:nvPr>
        </p:nvSpPr>
        <p:spPr/>
        <p:txBody>
          <a:bodyPr/>
          <a:lstStyle/>
          <a:p>
            <a:fld id="{4B842BED-DF7F-4043-A227-7BCA215DDFFF}" type="datetime1">
              <a:rPr lang="en-US" smtClean="0"/>
              <a:t>3/22/2023</a:t>
            </a:fld>
            <a:endParaRPr lang="en-US" dirty="0"/>
          </a:p>
        </p:txBody>
      </p:sp>
      <p:sp>
        <p:nvSpPr>
          <p:cNvPr id="5" name="Slide Number Placeholder 4">
            <a:extLst>
              <a:ext uri="{FF2B5EF4-FFF2-40B4-BE49-F238E27FC236}">
                <a16:creationId xmlns:a16="http://schemas.microsoft.com/office/drawing/2014/main" id="{416555C2-E1AA-4920-B408-9A8A620D746D}"/>
              </a:ext>
            </a:extLst>
          </p:cNvPr>
          <p:cNvSpPr>
            <a:spLocks noGrp="1"/>
          </p:cNvSpPr>
          <p:nvPr>
            <p:ph type="sldNum" sz="quarter" idx="5"/>
          </p:nvPr>
        </p:nvSpPr>
        <p:spPr/>
        <p:txBody>
          <a:bodyPr/>
          <a:lstStyle/>
          <a:p>
            <a:fld id="{DE8B79F1-B7B6-4FD2-9263-BB9B47A67CD8}" type="slidenum">
              <a:rPr lang="en-US" smtClean="0"/>
              <a:t>30</a:t>
            </a:fld>
            <a:endParaRPr lang="en-US" dirty="0"/>
          </a:p>
        </p:txBody>
      </p:sp>
    </p:spTree>
    <p:extLst>
      <p:ext uri="{BB962C8B-B14F-4D97-AF65-F5344CB8AC3E}">
        <p14:creationId xmlns:p14="http://schemas.microsoft.com/office/powerpoint/2010/main" val="291822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premiums for vision benefits.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vision benefits grid is found on the website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2022 premium information will be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webpage. </a:t>
            </a:r>
          </a:p>
        </p:txBody>
      </p:sp>
      <p:sp>
        <p:nvSpPr>
          <p:cNvPr id="4" name="Date Placeholder 3">
            <a:extLst>
              <a:ext uri="{FF2B5EF4-FFF2-40B4-BE49-F238E27FC236}">
                <a16:creationId xmlns:a16="http://schemas.microsoft.com/office/drawing/2014/main" id="{80D47A9B-A824-4781-A7CB-240AFD9DAF5E}"/>
              </a:ext>
            </a:extLst>
          </p:cNvPr>
          <p:cNvSpPr>
            <a:spLocks noGrp="1"/>
          </p:cNvSpPr>
          <p:nvPr>
            <p:ph type="dt" idx="1"/>
          </p:nvPr>
        </p:nvSpPr>
        <p:spPr/>
        <p:txBody>
          <a:bodyPr/>
          <a:lstStyle/>
          <a:p>
            <a:fld id="{D56A0F80-1387-45E5-A30E-BC66BF68B5DA}" type="datetime1">
              <a:rPr lang="en-US" smtClean="0"/>
              <a:t>3/22/2023</a:t>
            </a:fld>
            <a:endParaRPr lang="en-US" dirty="0"/>
          </a:p>
        </p:txBody>
      </p:sp>
      <p:sp>
        <p:nvSpPr>
          <p:cNvPr id="5" name="Slide Number Placeholder 4">
            <a:extLst>
              <a:ext uri="{FF2B5EF4-FFF2-40B4-BE49-F238E27FC236}">
                <a16:creationId xmlns:a16="http://schemas.microsoft.com/office/drawing/2014/main" id="{1B377CB3-3F70-42EC-A3B3-276ADB621D99}"/>
              </a:ext>
            </a:extLst>
          </p:cNvPr>
          <p:cNvSpPr>
            <a:spLocks noGrp="1"/>
          </p:cNvSpPr>
          <p:nvPr>
            <p:ph type="sldNum" sz="quarter" idx="5"/>
          </p:nvPr>
        </p:nvSpPr>
        <p:spPr/>
        <p:txBody>
          <a:bodyPr/>
          <a:lstStyle/>
          <a:p>
            <a:fld id="{DE8B79F1-B7B6-4FD2-9263-BB9B47A67CD8}" type="slidenum">
              <a:rPr lang="en-US" smtClean="0"/>
              <a:t>31</a:t>
            </a:fld>
            <a:endParaRPr lang="en-US" dirty="0"/>
          </a:p>
        </p:txBody>
      </p:sp>
    </p:spTree>
    <p:extLst>
      <p:ext uri="{BB962C8B-B14F-4D97-AF65-F5344CB8AC3E}">
        <p14:creationId xmlns:p14="http://schemas.microsoft.com/office/powerpoint/2010/main" val="350264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Visit the </a:t>
            </a:r>
            <a:r>
              <a:rPr kumimoji="0" lang="en-US" b="0" i="0" u="none" strike="noStrike" kern="1200" cap="none" spc="0" normalizeH="0" baseline="0" noProof="0" dirty="0" err="1">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ParTNers</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for Health website at </a:t>
            </a:r>
            <a:r>
              <a:rPr kumimoji="0" lang="en-US" b="0" i="0" u="none"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a:t>
            </a:r>
            <a:r>
              <a:rPr kumimoji="0" lang="en-US" b="1" i="0" u="none"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tn.gov/PartnersForHealth</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You’ll find information about all the benefits described in this presentation. You’ll also find:</a:t>
            </a:r>
          </a:p>
          <a:p>
            <a:pPr marL="0" indent="0">
              <a:lnSpc>
                <a:spcPct val="110000"/>
              </a:lnSpc>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also find:</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Link to educational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Videos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on the homepage to learn about your benefits and what everything means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 charts are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Premiums webpage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health plan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benefits comparison grid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is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Health webpage</a:t>
            </a:r>
          </a:p>
          <a:p>
            <a:pPr marL="228600" indent="-228600">
              <a:lnSpc>
                <a:spcPct val="110000"/>
              </a:lnSpc>
              <a:spcBef>
                <a:spcPts val="600"/>
              </a:spcBef>
              <a:buFont typeface="Arial" panose="020B0604020202020204" pitchFamily="34" charset="0"/>
              <a:buChar char="•"/>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Enrollment forms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handbooks</a:t>
            </a:r>
            <a:endPar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efinitions, insurance terms and frequently asked questions</a:t>
            </a:r>
          </a:p>
          <a:p>
            <a:pPr marL="0" marR="0" lvl="0" indent="0" algn="l" defTabSz="914400" rtl="0" eaLnBrk="1" fontAlgn="auto" latinLnBrk="0" hangingPunct="1">
              <a:lnSpc>
                <a:spcPct val="100000"/>
              </a:lnSpc>
              <a:spcBef>
                <a:spcPct val="20000"/>
              </a:spcBef>
              <a:spcAft>
                <a:spcPts val="0"/>
              </a:spcAft>
              <a:buClr>
                <a:srgbClr val="E71B1B"/>
              </a:buClr>
              <a:buSzTx/>
              <a:buFontTx/>
              <a:buNone/>
              <a:tabLst/>
              <a:defRPr/>
            </a:pPr>
            <a:endPar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411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77078" y="4560892"/>
            <a:ext cx="6599583" cy="4568119"/>
          </a:xfrm>
        </p:spPr>
        <p:txBody>
          <a:bodyPr/>
          <a:lstStyle/>
          <a:p>
            <a:pPr lvl="0">
              <a:spcBef>
                <a:spcPct val="20000"/>
              </a:spcBef>
              <a:buClr>
                <a:srgbClr val="E71B1B"/>
              </a:buCl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FSAs to pay for healthcare and dependent care while saving money on your taxes. </a:t>
            </a:r>
          </a:p>
          <a:p>
            <a:pPr lvl="0">
              <a:spcBef>
                <a:spcPct val="20000"/>
              </a:spcBef>
              <a:buClr>
                <a:srgbClr val="E71B1B"/>
              </a:buClr>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manages medical, limited purpose and dependent care FSA programs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Medical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medical, dental and vision expenses. </a:t>
            </a: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$2,750. Carryover limit - $500.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Full contribution available upfront.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Limited Purpose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dental and vision expenses only. </a:t>
            </a: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$2,750. Carryover limit - $500.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Full contribution available upfront.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Dependent Care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certain dependent care costs.</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$5,000 (up to $2,500 per spouse for married couples filing jointly). No carryover amount allowed.</a:t>
            </a:r>
          </a:p>
          <a:p>
            <a:pPr lvl="1"/>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State employees: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Transportation/parking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is also available -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managed by Benefits Administration</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463550"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maximum amount you may contribute to the transportation FSA and/or the parking FSA is $270 per month. Debit card not provided. File claims with BA.</a:t>
            </a:r>
          </a:p>
          <a:p>
            <a:pPr lvl="0">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lvl="1">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5A05753E-FDF3-46FC-A17B-3576DB7FE394}"/>
              </a:ext>
            </a:extLst>
          </p:cNvPr>
          <p:cNvSpPr>
            <a:spLocks noGrp="1"/>
          </p:cNvSpPr>
          <p:nvPr>
            <p:ph type="dt" idx="1"/>
          </p:nvPr>
        </p:nvSpPr>
        <p:spPr/>
        <p:txBody>
          <a:bodyPr/>
          <a:lstStyle/>
          <a:p>
            <a:fld id="{E9F16046-3533-46E8-9377-17424CEAE3DC}" type="datetime1">
              <a:rPr lang="en-US" smtClean="0"/>
              <a:t>3/22/2023</a:t>
            </a:fld>
            <a:endParaRPr lang="en-US" dirty="0"/>
          </a:p>
        </p:txBody>
      </p:sp>
      <p:sp>
        <p:nvSpPr>
          <p:cNvPr id="5" name="Slide Number Placeholder 4">
            <a:extLst>
              <a:ext uri="{FF2B5EF4-FFF2-40B4-BE49-F238E27FC236}">
                <a16:creationId xmlns:a16="http://schemas.microsoft.com/office/drawing/2014/main" id="{E3405CD5-6767-4718-AC3F-2C2EBD783146}"/>
              </a:ext>
            </a:extLst>
          </p:cNvPr>
          <p:cNvSpPr>
            <a:spLocks noGrp="1"/>
          </p:cNvSpPr>
          <p:nvPr>
            <p:ph type="sldNum" sz="quarter" idx="5"/>
          </p:nvPr>
        </p:nvSpPr>
        <p:spPr/>
        <p:txBody>
          <a:bodyPr/>
          <a:lstStyle/>
          <a:p>
            <a:fld id="{DE8B79F1-B7B6-4FD2-9263-BB9B47A67CD8}" type="slidenum">
              <a:rPr lang="en-US" smtClean="0"/>
              <a:t>32</a:t>
            </a:fld>
            <a:endParaRPr lang="en-US" dirty="0"/>
          </a:p>
        </p:txBody>
      </p:sp>
    </p:spTree>
    <p:extLst>
      <p:ext uri="{BB962C8B-B14F-4D97-AF65-F5344CB8AC3E}">
        <p14:creationId xmlns:p14="http://schemas.microsoft.com/office/powerpoint/2010/main" val="3079993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400800" cy="4319587"/>
          </a:xfrm>
        </p:spPr>
        <p:txBody>
          <a:bodyPr/>
          <a:lstStyle/>
          <a:p>
            <a:pPr marL="0" indent="0">
              <a:buNone/>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 enrollment Information:</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employees enroll in Edison</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the transportation/parking FSA, you can enroll now or make changes later by submitting a paper form found at Other Benefits and Flexible Benefits.</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education employees – see your agency benefits coordinator</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enroll in both a medical FSA and a L-FSA in the same year. </a:t>
            </a: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FSA and L-FSA members will get a debit card (does not apply to DC-FSA members) to use for qualified expenses.</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Flexible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866.600.4984, 24/7, optumbank.com/Tennessee</a:t>
            </a:r>
          </a:p>
          <a:p>
            <a:pPr marL="0" indent="0">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an FSA/HSA grid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showing contribution amounts, tax benefits and how to use your funds at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lvl="0">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0A78322E-6946-4900-B4F2-2E1310BA102C}"/>
              </a:ext>
            </a:extLst>
          </p:cNvPr>
          <p:cNvSpPr>
            <a:spLocks noGrp="1"/>
          </p:cNvSpPr>
          <p:nvPr>
            <p:ph type="dt" idx="1"/>
          </p:nvPr>
        </p:nvSpPr>
        <p:spPr/>
        <p:txBody>
          <a:bodyPr/>
          <a:lstStyle/>
          <a:p>
            <a:fld id="{ED02D794-E404-4898-89BA-D4BD59DF4F33}" type="datetime1">
              <a:rPr lang="en-US" smtClean="0"/>
              <a:t>3/22/2023</a:t>
            </a:fld>
            <a:endParaRPr lang="en-US" dirty="0"/>
          </a:p>
        </p:txBody>
      </p:sp>
      <p:sp>
        <p:nvSpPr>
          <p:cNvPr id="5" name="Slide Number Placeholder 4">
            <a:extLst>
              <a:ext uri="{FF2B5EF4-FFF2-40B4-BE49-F238E27FC236}">
                <a16:creationId xmlns:a16="http://schemas.microsoft.com/office/drawing/2014/main" id="{C68488F8-2A97-4ED9-9AC0-CB0BAC4DD426}"/>
              </a:ext>
            </a:extLst>
          </p:cNvPr>
          <p:cNvSpPr>
            <a:spLocks noGrp="1"/>
          </p:cNvSpPr>
          <p:nvPr>
            <p:ph type="sldNum" sz="quarter" idx="5"/>
          </p:nvPr>
        </p:nvSpPr>
        <p:spPr/>
        <p:txBody>
          <a:bodyPr/>
          <a:lstStyle/>
          <a:p>
            <a:fld id="{DE8B79F1-B7B6-4FD2-9263-BB9B47A67CD8}" type="slidenum">
              <a:rPr lang="en-US" smtClean="0"/>
              <a:t>33</a:t>
            </a:fld>
            <a:endParaRPr lang="en-US" dirty="0"/>
          </a:p>
        </p:txBody>
      </p:sp>
    </p:spTree>
    <p:extLst>
      <p:ext uri="{BB962C8B-B14F-4D97-AF65-F5344CB8AC3E}">
        <p14:creationId xmlns:p14="http://schemas.microsoft.com/office/powerpoint/2010/main" val="2207601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560892"/>
            <a:ext cx="6477000" cy="4319587"/>
          </a:xfrm>
        </p:spPr>
        <p:txBody>
          <a:bodyPr/>
          <a:lstStyle/>
          <a:p>
            <a:pPr marL="0" indent="0" eaLnBrk="0" fontAlgn="base" hangingPunct="0">
              <a:lnSpc>
                <a:spcPct val="110000"/>
              </a:lnSpc>
              <a:spcBef>
                <a:spcPts val="0"/>
              </a:spcBef>
              <a:buClr>
                <a:srgbClr val="C00000"/>
              </a:buClr>
              <a:buNone/>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insurance is offered to full-time state/higher education employees. Members pay the full monthly premium.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All sick leave, annual leave and comp time must be used before benefits are payable.</a:t>
            </a:r>
          </a:p>
          <a:p>
            <a:pPr marL="0" indent="0" eaLnBrk="0" fontAlgn="base" hangingPunct="0">
              <a:lnSpc>
                <a:spcPct val="110000"/>
              </a:lnSpc>
              <a:spcBef>
                <a:spcPts val="0"/>
              </a:spcBef>
              <a:buClr>
                <a:srgbClr val="C00000"/>
              </a:buClr>
              <a:buNone/>
            </a:pPr>
            <a:endPar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Disability</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Replaces a percentage of your income during a disability, which could last up to 26 weeks. Two coverage options are available.</a:t>
            </a:r>
          </a:p>
          <a:p>
            <a:pPr marL="231775" lvl="1" indent="-171450">
              <a:lnSpc>
                <a:spcPct val="110000"/>
              </a:lnSpc>
              <a:spcBef>
                <a:spcPts val="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Frequently asked questions including about pregnancy: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Long-term Disability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employees only): Replaces a percentage of your income during a disability that is expected to last longer than 90-180 days. Four options are available.</a:t>
            </a:r>
          </a:p>
          <a:p>
            <a:pPr marL="231775" lvl="1" indent="-171450">
              <a:lnSpc>
                <a:spcPct val="110000"/>
              </a:lnSpc>
              <a:spcBef>
                <a:spcPts val="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education employees-contact your ABC/HR office about available LTD options.</a:t>
            </a:r>
          </a:p>
          <a:p>
            <a:pPr marL="0" indent="0">
              <a:lnSpc>
                <a:spcPct val="110000"/>
              </a:lnSpc>
              <a:spcBef>
                <a:spcPts val="0"/>
              </a:spcBef>
              <a:buNone/>
            </a:pPr>
            <a:r>
              <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Premiums adjust as of Oct. 2022 if your salary is different on Sept. 1, 2021, or if you move into a higher age bracket for LTD. </a:t>
            </a:r>
          </a:p>
          <a:p>
            <a:pPr marL="0" marR="0" lvl="0" indent="0"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Information, including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how to calculate your rates,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is at tn.gov/PartnersForHealth under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Other Benefits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Disability</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Monthly premium rates are also in Edison.</a:t>
            </a:r>
          </a:p>
          <a:p>
            <a:pPr marL="0" marR="0" lvl="0" indent="0"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Contact: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MetLife</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855.700.8001, M-F, 7 a.m. - 10 p.m. CT, metlife.com/StateofTN</a:t>
            </a:r>
            <a:endParaRPr kumimoji="0" 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buNone/>
            </a:pPr>
            <a:endParaRPr lang="en-US" sz="1200"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48683DF3-70CD-4149-9B03-65565EBE089F}"/>
              </a:ext>
            </a:extLst>
          </p:cNvPr>
          <p:cNvSpPr>
            <a:spLocks noGrp="1"/>
          </p:cNvSpPr>
          <p:nvPr>
            <p:ph type="dt" idx="1"/>
          </p:nvPr>
        </p:nvSpPr>
        <p:spPr/>
        <p:txBody>
          <a:bodyPr/>
          <a:lstStyle/>
          <a:p>
            <a:fld id="{4ED4AFD9-FF5C-451F-977F-6131E136AA44}" type="datetime1">
              <a:rPr lang="en-US" smtClean="0"/>
              <a:t>3/22/2023</a:t>
            </a:fld>
            <a:endParaRPr lang="en-US" dirty="0"/>
          </a:p>
        </p:txBody>
      </p:sp>
      <p:sp>
        <p:nvSpPr>
          <p:cNvPr id="5" name="Slide Number Placeholder 4">
            <a:extLst>
              <a:ext uri="{FF2B5EF4-FFF2-40B4-BE49-F238E27FC236}">
                <a16:creationId xmlns:a16="http://schemas.microsoft.com/office/drawing/2014/main" id="{824049FC-20F4-4D18-BCE0-48F30ACB2FD3}"/>
              </a:ext>
            </a:extLst>
          </p:cNvPr>
          <p:cNvSpPr>
            <a:spLocks noGrp="1"/>
          </p:cNvSpPr>
          <p:nvPr>
            <p:ph type="sldNum" sz="quarter" idx="5"/>
          </p:nvPr>
        </p:nvSpPr>
        <p:spPr/>
        <p:txBody>
          <a:bodyPr/>
          <a:lstStyle/>
          <a:p>
            <a:fld id="{DE8B79F1-B7B6-4FD2-9263-BB9B47A67CD8}" type="slidenum">
              <a:rPr lang="en-US" smtClean="0"/>
              <a:t>34</a:t>
            </a:fld>
            <a:endParaRPr lang="en-US" dirty="0"/>
          </a:p>
        </p:txBody>
      </p:sp>
    </p:spTree>
    <p:extLst>
      <p:ext uri="{BB962C8B-B14F-4D97-AF65-F5344CB8AC3E}">
        <p14:creationId xmlns:p14="http://schemas.microsoft.com/office/powerpoint/2010/main" val="1764145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172200" cy="4319587"/>
          </a:xfrm>
        </p:spPr>
        <p:txBody>
          <a:bodyPr/>
          <a:lstStyle/>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All benefits-eligible employees automatically get $20,000 basic term life insurance and $40,000 basic AD&amp;D coverage paid by the state at no cost. </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medical insurance, life insurance and AD&amp;D coverage automatically increases based on your salary. You pay a monthly premium for this additional coverage.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your salary goes up as of Sept. 1, 2021, compared to Sept. 1, 2020, your monthly premium may increase as of Oct. 2021. </a:t>
            </a: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ages 65 and over, your coverage amounts will reduce.</a:t>
            </a:r>
          </a:p>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dependent term life/basic AD&amp;D insurance will automatically apply to dependent(s) enrolled in your family medical insurance. You will pay premiums for your dependent(s) coverage.</a:t>
            </a:r>
          </a:p>
          <a:p>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your beneficiary information current in Edison.</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22"/>
              </a:spcBef>
              <a:buClr>
                <a:srgbClr val="E71B1B"/>
              </a:buClr>
            </a:pPr>
            <a:endParaRPr lang="en-US" b="1" dirty="0">
              <a:latin typeface="Open Sans"/>
              <a:cs typeface="Open Sans"/>
            </a:endParaRPr>
          </a:p>
          <a:p>
            <a:pPr>
              <a:spcBef>
                <a:spcPts val="622"/>
              </a:spcBef>
            </a:pPr>
            <a:endParaRPr lang="en-US" dirty="0"/>
          </a:p>
        </p:txBody>
      </p:sp>
      <p:sp>
        <p:nvSpPr>
          <p:cNvPr id="4" name="Date Placeholder 3">
            <a:extLst>
              <a:ext uri="{FF2B5EF4-FFF2-40B4-BE49-F238E27FC236}">
                <a16:creationId xmlns:a16="http://schemas.microsoft.com/office/drawing/2014/main" id="{E1AF5EB0-AF33-4778-A8D7-FC114283870E}"/>
              </a:ext>
            </a:extLst>
          </p:cNvPr>
          <p:cNvSpPr>
            <a:spLocks noGrp="1"/>
          </p:cNvSpPr>
          <p:nvPr>
            <p:ph type="dt" idx="1"/>
          </p:nvPr>
        </p:nvSpPr>
        <p:spPr/>
        <p:txBody>
          <a:bodyPr/>
          <a:lstStyle/>
          <a:p>
            <a:fld id="{8D5940D7-A9C0-4D61-B242-DA47D191BB5F}" type="datetime1">
              <a:rPr lang="en-US" smtClean="0"/>
              <a:t>3/22/2023</a:t>
            </a:fld>
            <a:endParaRPr lang="en-US" dirty="0"/>
          </a:p>
        </p:txBody>
      </p:sp>
      <p:sp>
        <p:nvSpPr>
          <p:cNvPr id="5" name="Slide Number Placeholder 4">
            <a:extLst>
              <a:ext uri="{FF2B5EF4-FFF2-40B4-BE49-F238E27FC236}">
                <a16:creationId xmlns:a16="http://schemas.microsoft.com/office/drawing/2014/main" id="{97BB78B2-1AA0-453C-BC36-78573E662592}"/>
              </a:ext>
            </a:extLst>
          </p:cNvPr>
          <p:cNvSpPr>
            <a:spLocks noGrp="1"/>
          </p:cNvSpPr>
          <p:nvPr>
            <p:ph type="sldNum" sz="quarter" idx="5"/>
          </p:nvPr>
        </p:nvSpPr>
        <p:spPr/>
        <p:txBody>
          <a:bodyPr/>
          <a:lstStyle/>
          <a:p>
            <a:fld id="{DE8B79F1-B7B6-4FD2-9263-BB9B47A67CD8}" type="slidenum">
              <a:rPr lang="en-US" smtClean="0"/>
              <a:t>35</a:t>
            </a:fld>
            <a:endParaRPr lang="en-US" dirty="0"/>
          </a:p>
        </p:txBody>
      </p:sp>
    </p:spTree>
    <p:extLst>
      <p:ext uri="{BB962C8B-B14F-4D97-AF65-F5344CB8AC3E}">
        <p14:creationId xmlns:p14="http://schemas.microsoft.com/office/powerpoint/2010/main" val="3887051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172200" cy="4319587"/>
          </a:xfrm>
        </p:spPr>
        <p:txBody>
          <a:bodyPr/>
          <a:lstStyle/>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All benefits-eligible employees automatically get $20,000 basic term life insurance and $40,000 basic AD&amp;D coverage paid by the state at no cost. </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medical insurance, life insurance and AD&amp;D coverage automatically increases based on your salary. You pay a monthly premium for this additional coverage.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your salary goes up as of Sept. 1, 2021, compared to Sept. 1, 2020, your monthly premium may increase as of Oct. 2021. </a:t>
            </a: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ages 65 and over, your coverage amounts will reduce.</a:t>
            </a:r>
          </a:p>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dependent term life/basic AD&amp;D insurance will automatically apply to dependent(s) enrolled in your family medical insurance. You will pay premiums for your dependent(s) coverage.</a:t>
            </a:r>
          </a:p>
          <a:p>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your beneficiary information current in Edison.</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22"/>
              </a:spcBef>
              <a:buClr>
                <a:srgbClr val="E71B1B"/>
              </a:buClr>
            </a:pPr>
            <a:endParaRPr lang="en-US" b="1" dirty="0">
              <a:latin typeface="Open Sans"/>
              <a:cs typeface="Open Sans"/>
            </a:endParaRPr>
          </a:p>
          <a:p>
            <a:pPr>
              <a:spcBef>
                <a:spcPts val="622"/>
              </a:spcBef>
            </a:pPr>
            <a:endParaRPr lang="en-US" dirty="0"/>
          </a:p>
        </p:txBody>
      </p:sp>
      <p:sp>
        <p:nvSpPr>
          <p:cNvPr id="4" name="Date Placeholder 3">
            <a:extLst>
              <a:ext uri="{FF2B5EF4-FFF2-40B4-BE49-F238E27FC236}">
                <a16:creationId xmlns:a16="http://schemas.microsoft.com/office/drawing/2014/main" id="{E1AF5EB0-AF33-4778-A8D7-FC114283870E}"/>
              </a:ext>
            </a:extLst>
          </p:cNvPr>
          <p:cNvSpPr>
            <a:spLocks noGrp="1"/>
          </p:cNvSpPr>
          <p:nvPr>
            <p:ph type="dt" idx="1"/>
          </p:nvPr>
        </p:nvSpPr>
        <p:spPr/>
        <p:txBody>
          <a:bodyPr/>
          <a:lstStyle/>
          <a:p>
            <a:fld id="{8D5940D7-A9C0-4D61-B242-DA47D191BB5F}" type="datetime1">
              <a:rPr lang="en-US" smtClean="0"/>
              <a:t>3/22/2023</a:t>
            </a:fld>
            <a:endParaRPr lang="en-US" dirty="0"/>
          </a:p>
        </p:txBody>
      </p:sp>
      <p:sp>
        <p:nvSpPr>
          <p:cNvPr id="5" name="Slide Number Placeholder 4">
            <a:extLst>
              <a:ext uri="{FF2B5EF4-FFF2-40B4-BE49-F238E27FC236}">
                <a16:creationId xmlns:a16="http://schemas.microsoft.com/office/drawing/2014/main" id="{97BB78B2-1AA0-453C-BC36-78573E662592}"/>
              </a:ext>
            </a:extLst>
          </p:cNvPr>
          <p:cNvSpPr>
            <a:spLocks noGrp="1"/>
          </p:cNvSpPr>
          <p:nvPr>
            <p:ph type="sldNum" sz="quarter" idx="5"/>
          </p:nvPr>
        </p:nvSpPr>
        <p:spPr/>
        <p:txBody>
          <a:bodyPr/>
          <a:lstStyle/>
          <a:p>
            <a:fld id="{DE8B79F1-B7B6-4FD2-9263-BB9B47A67CD8}" type="slidenum">
              <a:rPr lang="en-US" smtClean="0"/>
              <a:t>36</a:t>
            </a:fld>
            <a:endParaRPr lang="en-US" dirty="0"/>
          </a:p>
        </p:txBody>
      </p:sp>
    </p:spTree>
    <p:extLst>
      <p:ext uri="{BB962C8B-B14F-4D97-AF65-F5344CB8AC3E}">
        <p14:creationId xmlns:p14="http://schemas.microsoft.com/office/powerpoint/2010/main" val="3534679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172200" cy="4319587"/>
          </a:xfrm>
        </p:spPr>
        <p:txBody>
          <a:bodyPr/>
          <a:lstStyle/>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All benefits-eligible employees automatically get $20,000 basic term life insurance and $40,000 basic AD&amp;D coverage paid by the state at no cost. </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medical insurance, life insurance and AD&amp;D coverage automatically increases based on your salary. You pay a monthly premium for this additional coverage.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your salary goes up as of Sept. 1, 2021, compared to Sept. 1, 2020, your monthly premium may increase as of Oct. 2021. </a:t>
            </a: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ages 65 and over, your coverage amounts will reduce.</a:t>
            </a:r>
          </a:p>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dependent term life/basic AD&amp;D insurance will automatically apply to dependent(s) enrolled in your family medical insurance. You will pay premiums for your dependent(s) coverage.</a:t>
            </a:r>
          </a:p>
          <a:p>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your beneficiary information current in Edison.</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22"/>
              </a:spcBef>
              <a:buClr>
                <a:srgbClr val="E71B1B"/>
              </a:buClr>
            </a:pPr>
            <a:endParaRPr lang="en-US" b="1" dirty="0">
              <a:latin typeface="Open Sans"/>
              <a:cs typeface="Open Sans"/>
            </a:endParaRPr>
          </a:p>
          <a:p>
            <a:pPr>
              <a:spcBef>
                <a:spcPts val="622"/>
              </a:spcBef>
            </a:pPr>
            <a:endParaRPr lang="en-US" dirty="0"/>
          </a:p>
        </p:txBody>
      </p:sp>
      <p:sp>
        <p:nvSpPr>
          <p:cNvPr id="4" name="Date Placeholder 3">
            <a:extLst>
              <a:ext uri="{FF2B5EF4-FFF2-40B4-BE49-F238E27FC236}">
                <a16:creationId xmlns:a16="http://schemas.microsoft.com/office/drawing/2014/main" id="{E1AF5EB0-AF33-4778-A8D7-FC114283870E}"/>
              </a:ext>
            </a:extLst>
          </p:cNvPr>
          <p:cNvSpPr>
            <a:spLocks noGrp="1"/>
          </p:cNvSpPr>
          <p:nvPr>
            <p:ph type="dt" idx="1"/>
          </p:nvPr>
        </p:nvSpPr>
        <p:spPr/>
        <p:txBody>
          <a:bodyPr/>
          <a:lstStyle/>
          <a:p>
            <a:fld id="{8D5940D7-A9C0-4D61-B242-DA47D191BB5F}" type="datetime1">
              <a:rPr lang="en-US" smtClean="0"/>
              <a:t>3/22/2023</a:t>
            </a:fld>
            <a:endParaRPr lang="en-US" dirty="0"/>
          </a:p>
        </p:txBody>
      </p:sp>
      <p:sp>
        <p:nvSpPr>
          <p:cNvPr id="5" name="Slide Number Placeholder 4">
            <a:extLst>
              <a:ext uri="{FF2B5EF4-FFF2-40B4-BE49-F238E27FC236}">
                <a16:creationId xmlns:a16="http://schemas.microsoft.com/office/drawing/2014/main" id="{97BB78B2-1AA0-453C-BC36-78573E662592}"/>
              </a:ext>
            </a:extLst>
          </p:cNvPr>
          <p:cNvSpPr>
            <a:spLocks noGrp="1"/>
          </p:cNvSpPr>
          <p:nvPr>
            <p:ph type="sldNum" sz="quarter" idx="5"/>
          </p:nvPr>
        </p:nvSpPr>
        <p:spPr/>
        <p:txBody>
          <a:bodyPr/>
          <a:lstStyle/>
          <a:p>
            <a:fld id="{DE8B79F1-B7B6-4FD2-9263-BB9B47A67CD8}" type="slidenum">
              <a:rPr lang="en-US" smtClean="0"/>
              <a:t>37</a:t>
            </a:fld>
            <a:endParaRPr lang="en-US" dirty="0"/>
          </a:p>
        </p:txBody>
      </p:sp>
    </p:spTree>
    <p:extLst>
      <p:ext uri="{BB962C8B-B14F-4D97-AF65-F5344CB8AC3E}">
        <p14:creationId xmlns:p14="http://schemas.microsoft.com/office/powerpoint/2010/main" val="4141371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4505"/>
            <a:ext cx="6400800" cy="4319587"/>
          </a:xfrm>
        </p:spPr>
        <p:txBody>
          <a:bodyPr/>
          <a:lstStyle/>
          <a:p>
            <a:pPr marL="0"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voluntary term life insurance for yourself, your spouse and children. You must apply for this insurance. </a:t>
            </a:r>
          </a:p>
          <a:p>
            <a:pPr marL="225425" indent="-225425">
              <a:spcBef>
                <a:spcPts val="600"/>
              </a:spcBef>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To apply for coverage and update your beneficiaries, go to lifebenefits.com/stateoftn</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monthly premium could go up if you increase your life insurance amount, or you move into a higher age bracket as of Jan. 1.</a:t>
            </a:r>
          </a:p>
          <a:p>
            <a:pPr marL="0"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Life Insurance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600"/>
              </a:spcBef>
              <a:buNone/>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rates are found on the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webpage. </a:t>
            </a:r>
          </a:p>
          <a:p>
            <a:endParaRPr lang="en-US" dirty="0"/>
          </a:p>
        </p:txBody>
      </p:sp>
      <p:sp>
        <p:nvSpPr>
          <p:cNvPr id="4" name="Date Placeholder 3">
            <a:extLst>
              <a:ext uri="{FF2B5EF4-FFF2-40B4-BE49-F238E27FC236}">
                <a16:creationId xmlns:a16="http://schemas.microsoft.com/office/drawing/2014/main" id="{71D123CD-2724-4C38-81E2-98F467E4E4C3}"/>
              </a:ext>
            </a:extLst>
          </p:cNvPr>
          <p:cNvSpPr>
            <a:spLocks noGrp="1"/>
          </p:cNvSpPr>
          <p:nvPr>
            <p:ph type="dt" idx="1"/>
          </p:nvPr>
        </p:nvSpPr>
        <p:spPr/>
        <p:txBody>
          <a:bodyPr/>
          <a:lstStyle/>
          <a:p>
            <a:fld id="{1CDC45D1-2E1A-49A4-A294-FA9DECF65641}" type="datetime1">
              <a:rPr lang="en-US" smtClean="0"/>
              <a:t>3/22/2023</a:t>
            </a:fld>
            <a:endParaRPr lang="en-US" dirty="0"/>
          </a:p>
        </p:txBody>
      </p:sp>
      <p:sp>
        <p:nvSpPr>
          <p:cNvPr id="5" name="Slide Number Placeholder 4">
            <a:extLst>
              <a:ext uri="{FF2B5EF4-FFF2-40B4-BE49-F238E27FC236}">
                <a16:creationId xmlns:a16="http://schemas.microsoft.com/office/drawing/2014/main" id="{9EA1DAFF-F4B3-4C3B-909A-0397D706C5C6}"/>
              </a:ext>
            </a:extLst>
          </p:cNvPr>
          <p:cNvSpPr>
            <a:spLocks noGrp="1"/>
          </p:cNvSpPr>
          <p:nvPr>
            <p:ph type="sldNum" sz="quarter" idx="5"/>
          </p:nvPr>
        </p:nvSpPr>
        <p:spPr/>
        <p:txBody>
          <a:bodyPr/>
          <a:lstStyle/>
          <a:p>
            <a:fld id="{DE8B79F1-B7B6-4FD2-9263-BB9B47A67CD8}" type="slidenum">
              <a:rPr lang="en-US" smtClean="0"/>
              <a:t>38</a:t>
            </a:fld>
            <a:endParaRPr lang="en-US" dirty="0"/>
          </a:p>
        </p:txBody>
      </p:sp>
    </p:spTree>
    <p:extLst>
      <p:ext uri="{BB962C8B-B14F-4D97-AF65-F5344CB8AC3E}">
        <p14:creationId xmlns:p14="http://schemas.microsoft.com/office/powerpoint/2010/main" val="2135159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this insurance to give you and your family additional protection if you or your covered dependent’s death or dismemberment is due to an accident. </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This is in addition to the Basic AD&amp;D coverage.</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pay the full monthly premium.</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Benefit will be paid for dismemberment if the loss occurs within 180 days of the accident provided you or your dependent was covered on the date of the accident and meet the established criteria. Accident could occur at work or elsewhere.</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is available at low group rates – no questions asked. </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maximum benefit for employees is $60,000.</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Edison. </a:t>
            </a:r>
          </a:p>
          <a:p>
            <a:pPr marL="238125"/>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beneficiary information current in Edison.</a:t>
            </a:r>
          </a:p>
          <a:p>
            <a:endParaRPr lang="en-US" dirty="0"/>
          </a:p>
        </p:txBody>
      </p:sp>
      <p:sp>
        <p:nvSpPr>
          <p:cNvPr id="4" name="Date Placeholder 3">
            <a:extLst>
              <a:ext uri="{FF2B5EF4-FFF2-40B4-BE49-F238E27FC236}">
                <a16:creationId xmlns:a16="http://schemas.microsoft.com/office/drawing/2014/main" id="{DBDFF2DD-C0AB-42CF-B270-D2788C3189BC}"/>
              </a:ext>
            </a:extLst>
          </p:cNvPr>
          <p:cNvSpPr>
            <a:spLocks noGrp="1"/>
          </p:cNvSpPr>
          <p:nvPr>
            <p:ph type="dt" idx="1"/>
          </p:nvPr>
        </p:nvSpPr>
        <p:spPr/>
        <p:txBody>
          <a:bodyPr/>
          <a:lstStyle/>
          <a:p>
            <a:fld id="{A8069A19-FD66-4A20-9BA6-748EBBF9B36E}" type="datetime1">
              <a:rPr lang="en-US" smtClean="0"/>
              <a:t>3/22/2023</a:t>
            </a:fld>
            <a:endParaRPr lang="en-US" dirty="0"/>
          </a:p>
        </p:txBody>
      </p:sp>
      <p:sp>
        <p:nvSpPr>
          <p:cNvPr id="5" name="Slide Number Placeholder 4">
            <a:extLst>
              <a:ext uri="{FF2B5EF4-FFF2-40B4-BE49-F238E27FC236}">
                <a16:creationId xmlns:a16="http://schemas.microsoft.com/office/drawing/2014/main" id="{7873633A-60B1-488C-93C1-A465ED8463A8}"/>
              </a:ext>
            </a:extLst>
          </p:cNvPr>
          <p:cNvSpPr>
            <a:spLocks noGrp="1"/>
          </p:cNvSpPr>
          <p:nvPr>
            <p:ph type="sldNum" sz="quarter" idx="5"/>
          </p:nvPr>
        </p:nvSpPr>
        <p:spPr/>
        <p:txBody>
          <a:bodyPr/>
          <a:lstStyle/>
          <a:p>
            <a:fld id="{DE8B79F1-B7B6-4FD2-9263-BB9B47A67CD8}" type="slidenum">
              <a:rPr lang="en-US" smtClean="0"/>
              <a:t>39</a:t>
            </a:fld>
            <a:endParaRPr lang="en-US" dirty="0"/>
          </a:p>
        </p:txBody>
      </p:sp>
    </p:spTree>
    <p:extLst>
      <p:ext uri="{BB962C8B-B14F-4D97-AF65-F5344CB8AC3E}">
        <p14:creationId xmlns:p14="http://schemas.microsoft.com/office/powerpoint/2010/main" val="2406770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56592" y="4560892"/>
            <a:ext cx="6026773" cy="4319587"/>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Edison is the State of Tennessee’s enterprise resource planning system. You’ll use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 Self Service, known as ESS, to enroll.</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your device has Windows 10, the preferred browser for Edison is Microsoft Edge. Internet Explorer 11 will work on older devices that have previous versions of Windows.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must enroll using ESS for health, dental, vision, disability and voluntary AD&amp;D insurance</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 in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voluntary term life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Securian Financial website: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lifebenefits.com/stateoftn</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You must complete your enrollment within 30 days of your hire date or date of becoming eligible.</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0"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Edison ESS</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will need to log in to Edison at </a:t>
            </a:r>
            <a:r>
              <a:rPr kumimoji="0" lang="en-US" b="0" i="0" u="sng"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www.edison.tn.gov/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to enroll.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Instructions for enrolling are available at </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Click on the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New Employees”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tile and then look under Resources for state Employee Self Service Instructions.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1"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AA19E134-528C-413F-BDF8-64DBCB80584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C5F85-E05D-45C1-A45C-E7B24B628E3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EE6B060-7B69-439E-97DE-07DB84EF3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248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19600"/>
            <a:ext cx="6553200" cy="4568119"/>
          </a:xfrm>
        </p:spPr>
        <p:txBody>
          <a:bodyPr/>
          <a:lstStyle/>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1" i="0" u="sng"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ID cards</a:t>
            </a:r>
          </a:p>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Insurance cards are mailed within three to four weeks after your application is processed. </a:t>
            </a: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1" indent="-231775" algn="l" defTabSz="914400" rtl="0" eaLnBrk="0" fontAlgn="base" latinLnBrk="0" hangingPunct="0">
              <a:lnSpc>
                <a:spcPct val="100000"/>
              </a:lnSpc>
              <a:spcBef>
                <a:spcPts val="600"/>
              </a:spcBef>
              <a:spcAft>
                <a:spcPts val="0"/>
              </a:spcAft>
              <a:buClr>
                <a:srgbClr val="C00000"/>
              </a:buClr>
              <a:buSzTx/>
              <a:buFont typeface="Calibri" panose="020F050202020403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BlueCross BlueShield: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get up to two ID cards. The member’s name will be printed on all cards, but these cards may be used by any covered dependent.</a:t>
            </a:r>
          </a:p>
          <a:p>
            <a:pPr marL="231775" marR="0" lvl="1" indent="-231775" algn="l" defTabSz="914400" rtl="0" eaLnBrk="0" fontAlgn="base" latinLnBrk="0" hangingPunct="0">
              <a:lnSpc>
                <a:spcPct val="100000"/>
              </a:lnSpc>
              <a:spcBef>
                <a:spcPts val="600"/>
              </a:spcBef>
              <a:spcAft>
                <a:spcPts val="0"/>
              </a:spcAft>
              <a:buClr>
                <a:srgbClr val="C00000"/>
              </a:buClr>
              <a:buSzTx/>
              <a:buFont typeface="Calibri" panose="020F050202020403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Cigna: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get separate ID cards for each insured family member with the participant’s name printed on each. Cigna will send up to four ID cards in each envelope and additional ID cards in a separate envelope. </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a:t>
            </a:r>
            <a:r>
              <a:rPr lang="en-US" kern="0" dirty="0">
                <a:solidFill>
                  <a:srgbClr val="1B365D"/>
                </a:solidFill>
                <a:latin typeface="Open Sans" panose="020B0606030504020204" pitchFamily="34" charset="0"/>
                <a:ea typeface="Open Sans" panose="020B0606030504020204" pitchFamily="34" charset="0"/>
                <a:cs typeface="Open Sans" panose="020B0606030504020204" pitchFamily="34" charset="0"/>
              </a:rPr>
              <a:t>get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separate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CVS Caremark pharmacy ID cards</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If you are enrolled in family coverage, your ID cards may be sent in separate envelopes.</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Optum will mail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ID cards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behavioral health/substance use</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enrolled in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dental or vision coverage</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you’ll typically receive your ID cards within three weeks. For vision coverage, you will receive an ID card, but you don’t need one to access services. </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call the insurance carrier to ask for extra cards or print a temporary card from the carrier’s website or by using the carrier’s mobile app. Contact information is on the Customer Service webpage.</a:t>
            </a: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1" i="0" u="sng"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Debit cards</a:t>
            </a:r>
          </a:p>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CDHP/HSA, medical FSA and L-FSA members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will receive a debit card from Optum Financial to use for qualified purchases. </a:t>
            </a:r>
          </a:p>
          <a:p>
            <a:pPr marL="0" indent="0" eaLnBrk="0" fontAlgn="base" hangingPunct="0">
              <a:spcBef>
                <a:spcPts val="600"/>
              </a:spcBef>
              <a:buClr>
                <a:srgbClr val="C00000"/>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DE45803B-81E1-45C6-A475-F6A9CEA5F584}"/>
              </a:ext>
            </a:extLst>
          </p:cNvPr>
          <p:cNvSpPr>
            <a:spLocks noGrp="1"/>
          </p:cNvSpPr>
          <p:nvPr>
            <p:ph type="dt" idx="1"/>
          </p:nvPr>
        </p:nvSpPr>
        <p:spPr/>
        <p:txBody>
          <a:bodyPr/>
          <a:lstStyle/>
          <a:p>
            <a:fld id="{7A0538AD-608E-48F6-AA12-102532C6B28A}" type="datetime1">
              <a:rPr lang="en-US" smtClean="0"/>
              <a:t>3/22/2023</a:t>
            </a:fld>
            <a:endParaRPr lang="en-US" dirty="0"/>
          </a:p>
        </p:txBody>
      </p:sp>
      <p:sp>
        <p:nvSpPr>
          <p:cNvPr id="5" name="Slide Number Placeholder 4">
            <a:extLst>
              <a:ext uri="{FF2B5EF4-FFF2-40B4-BE49-F238E27FC236}">
                <a16:creationId xmlns:a16="http://schemas.microsoft.com/office/drawing/2014/main" id="{F6FABC6D-5836-4A10-BD13-343E2E9F01B6}"/>
              </a:ext>
            </a:extLst>
          </p:cNvPr>
          <p:cNvSpPr>
            <a:spLocks noGrp="1"/>
          </p:cNvSpPr>
          <p:nvPr>
            <p:ph type="sldNum" sz="quarter" idx="5"/>
          </p:nvPr>
        </p:nvSpPr>
        <p:spPr/>
        <p:txBody>
          <a:bodyPr/>
          <a:lstStyle/>
          <a:p>
            <a:fld id="{DE8B79F1-B7B6-4FD2-9263-BB9B47A67CD8}" type="slidenum">
              <a:rPr lang="en-US" smtClean="0"/>
              <a:t>42</a:t>
            </a:fld>
            <a:endParaRPr lang="en-US" dirty="0"/>
          </a:p>
        </p:txBody>
      </p:sp>
    </p:spTree>
    <p:extLst>
      <p:ext uri="{BB962C8B-B14F-4D97-AF65-F5344CB8AC3E}">
        <p14:creationId xmlns:p14="http://schemas.microsoft.com/office/powerpoint/2010/main" val="38096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324600" cy="3938532"/>
          </a:xfrm>
        </p:spPr>
        <p:txBody>
          <a:bodyPr/>
          <a:lstStyle/>
          <a:p>
            <a:pPr marL="223390" marR="0" lvl="0" indent="-223390" algn="l" defTabSz="914400" rtl="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More detailed information about enrollment and your benefits can be found in the Eligibility and Enrollment Guide on the ParTNers for Health website under </a:t>
            </a:r>
            <a:r>
              <a:rPr kumimoji="0" lang="en-US" alt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Publications</a:t>
            </a: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23390" marR="0" lvl="0" indent="-223390" algn="l" defTabSz="914400" rtl="0" eaLnBrk="1" fontAlgn="auto" latinLnBrk="0" hangingPunct="1">
              <a:lnSpc>
                <a:spcPct val="100000"/>
              </a:lnSpc>
              <a:spcBef>
                <a:spcPts val="0"/>
              </a:spcBef>
              <a:spcAft>
                <a:spcPts val="0"/>
              </a:spcAft>
              <a:buClr>
                <a:srgbClr val="C00000"/>
              </a:buClr>
              <a:buSzTx/>
              <a:buFontTx/>
              <a:buNone/>
              <a:tabLst/>
              <a:defRPr/>
            </a:pPr>
            <a:endPar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3390" marR="0" lvl="0" indent="-223390" algn="l" defTabSz="914400" rtl="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Your ABC will also provide you with an employee checklist to confirm that you have received this important benefit information. After the presentation, please sign the checklist and return it to your ABC.</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329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840B07E7-16EA-4B54-BE20-EBFAA4B1F758}"/>
              </a:ext>
            </a:extLst>
          </p:cNvPr>
          <p:cNvSpPr>
            <a:spLocks noGrp="1"/>
          </p:cNvSpPr>
          <p:nvPr>
            <p:ph type="dt" idx="1"/>
          </p:nvPr>
        </p:nvSpPr>
        <p:spPr/>
        <p:txBody>
          <a:bodyPr/>
          <a:lstStyle/>
          <a:p>
            <a:fld id="{B52754B5-5179-4FC1-9F71-D277B6A44850}" type="datetime1">
              <a:rPr lang="en-US" smtClean="0"/>
              <a:t>3/22/2023</a:t>
            </a:fld>
            <a:endParaRPr lang="en-US" dirty="0"/>
          </a:p>
        </p:txBody>
      </p:sp>
      <p:sp>
        <p:nvSpPr>
          <p:cNvPr id="5" name="Slide Number Placeholder 4">
            <a:extLst>
              <a:ext uri="{FF2B5EF4-FFF2-40B4-BE49-F238E27FC236}">
                <a16:creationId xmlns:a16="http://schemas.microsoft.com/office/drawing/2014/main" id="{8A855BD6-108D-4BF1-94D2-E789A82BA1C0}"/>
              </a:ext>
            </a:extLst>
          </p:cNvPr>
          <p:cNvSpPr>
            <a:spLocks noGrp="1"/>
          </p:cNvSpPr>
          <p:nvPr>
            <p:ph type="sldNum" sz="quarter" idx="5"/>
          </p:nvPr>
        </p:nvSpPr>
        <p:spPr/>
        <p:txBody>
          <a:bodyPr/>
          <a:lstStyle/>
          <a:p>
            <a:fld id="{DE8B79F1-B7B6-4FD2-9263-BB9B47A67CD8}" type="slidenum">
              <a:rPr lang="en-US" smtClean="0"/>
              <a:t>43</a:t>
            </a:fld>
            <a:endParaRPr lang="en-US" dirty="0"/>
          </a:p>
        </p:txBody>
      </p:sp>
    </p:spTree>
    <p:extLst>
      <p:ext uri="{BB962C8B-B14F-4D97-AF65-F5344CB8AC3E}">
        <p14:creationId xmlns:p14="http://schemas.microsoft.com/office/powerpoint/2010/main" val="377529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Full-time employees regularly scheduled to work at least 30 hours per week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All other individuals cited in state statute, approved as an exception by the State Insurance Committee or defined as full-time employees for health insurance purposes by federal law </a:t>
            </a:r>
            <a:endParaRPr kumimoji="0" lang="en-US" sz="1200" b="0" i="0" u="none" strike="noStrike" kern="1200" cap="none" spc="0" normalizeH="0" baseline="0" noProof="0" dirty="0">
              <a:ln>
                <a:noFill/>
              </a:ln>
              <a:solidFill>
                <a:srgbClr val="1B365D"/>
              </a:solidFill>
              <a:effectLst/>
              <a:uLnTx/>
              <a:uFillTx/>
              <a:latin typeface="Open Sans"/>
              <a:ea typeface="+mn-ea"/>
              <a:cs typeface="Open Sans"/>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Dependents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Spouse (legally married)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Natural or adopted 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Stepchildren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All dependents must be listed by name on the enrollment change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Proof of dependent’s eligibility is required</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Dependent Eligibility Definitions and Required Documents found on the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Eligibility and Enrollment Guide for those not eligible for coverage</a:t>
            </a:r>
          </a:p>
          <a:p>
            <a:pPr marL="0" indent="0">
              <a:buNone/>
            </a:pPr>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34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Full-time employees regularly scheduled to work at least 30 hours per week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All other individuals cited in state statute, approved as an exception by the State Insurance Committee or defined as full-time employees for health insurance purposes by federal law </a:t>
            </a:r>
            <a:endParaRPr kumimoji="0" lang="en-US" sz="1200" b="0" i="0" u="none" strike="noStrike" kern="1200" cap="none" spc="0" normalizeH="0" baseline="0" noProof="0" dirty="0">
              <a:ln>
                <a:noFill/>
              </a:ln>
              <a:solidFill>
                <a:srgbClr val="1B365D"/>
              </a:solidFill>
              <a:effectLst/>
              <a:uLnTx/>
              <a:uFillTx/>
              <a:latin typeface="Open Sans"/>
              <a:ea typeface="+mn-ea"/>
              <a:cs typeface="Open Sans"/>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Dependents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Spouse (legally married)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Natural or adopted 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Stepchildren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All dependents must be listed by name on the enrollment change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Proof of dependent’s eligibility is required</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Dependent Eligibility Definitions and Required Documents found on the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Eligibility and Enrollment Guide for those not eligible for coverage</a:t>
            </a:r>
          </a:p>
          <a:p>
            <a:pPr marL="0" indent="0">
              <a:buNone/>
            </a:pPr>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6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612616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Here are the times you can enroll in coverage: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As a new hire or newly eligible: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Enrollment must be completed and submitted to BA within 30 calendar days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of your hire date or date of becoming eligible. The 30 days includes the hire date or other date you become eligible.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 as quickly as possible to avoid the possibility of double premium payroll deductions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Annual Enrollment Period</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Gives you a chance to enroll or make changes to your existing coverage, like increasing or decreasing voluntary term life insurance, transferring between health, dental, disability and vision options and cancelling insurance.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next slide for more information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Important! See the Eligibility and Enrollment Guide for rules around special enrollment, mid-year election provisions, qualifying events and canceling coverage.</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9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609600" y="4560892"/>
            <a:ext cx="62484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Outside of the Annual Enrollment period, you can only cancel coverage (other than disability and voluntary term life insurance) for yourself and/or your covered dependents, IF: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lose eligibility for the State Group Insurance Program (e.g., changing from full-time to part-time)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experience a special qualifying event, family status change or other qualifying event as approved by BA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sz="1200" b="1"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Cancelling coverage in the middle of the plan year: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only cancel coverage for yourself and/or your dependents in the middle of the plan year if you lose eligibility or have an event that results in you/your dependents becoming newly eligible for coverage under another plan. There are no exceptions. </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have </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60 days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from the date that you and/or your dependents become newly eligible for other coverage to turn in an application and proof to your agency benefits coordinator.</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Examples</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Marriage, divorce, legal separation, annulment, birth, adoption, death of a spouse, new employment, entitlement to Medicare, Medicaid or TRICARE, court decree or order</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26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indent="0">
              <a:buNone/>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or a dependent lose eligibility for coverage under any other group health insurance plan, or if you acquire a new dependent during the plan year, the federal Health Insurance Portability and Accountability Act may provide additional opportunities for you and eligible dependents to enroll in health coverage. </a:t>
            </a:r>
          </a:p>
          <a:p>
            <a:pPr marL="0" indent="0">
              <a:buNone/>
            </a:pP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Mid-Year Elections for Voluntary Programs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You or eligible dependents may also enroll mid-year in voluntary dental, vision, disability and voluntary term life if you meet the requirements stated in the certificates of coverage for those programs. </a:t>
            </a: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NOTE: Application for special enrollment or a mid-year election change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(https://www.tn.gov/content/dam/tn/finance/fa-benefits/documents/1043_2021.pdf)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be made: </a:t>
            </a:r>
            <a:endPar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60 days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the loss of eligibility for other health insurance coverage; or </a:t>
            </a: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30 days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a new dependent’s acquire date. </a:t>
            </a:r>
          </a:p>
          <a:p>
            <a:pPr marL="0" indent="0">
              <a:buNone/>
            </a:pP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must also submit proof as listed on the enrollment application. </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819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1"/>
            <a:ext cx="69088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Tree>
    <p:extLst>
      <p:ext uri="{BB962C8B-B14F-4D97-AF65-F5344CB8AC3E}">
        <p14:creationId xmlns:p14="http://schemas.microsoft.com/office/powerpoint/2010/main" val="28112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spTree>
    <p:extLst>
      <p:ext uri="{BB962C8B-B14F-4D97-AF65-F5344CB8AC3E}">
        <p14:creationId xmlns:p14="http://schemas.microsoft.com/office/powerpoint/2010/main" val="2140251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accent5"/>
              </a:solidFill>
              <a:latin typeface="Open Sans"/>
              <a:cs typeface="Open Sans"/>
            </a:endParaRPr>
          </a:p>
        </p:txBody>
      </p:sp>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n.gov/partnersforhealth/health-options/cdhp.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n.gov/partnersforhealth/health-options/carrier-network.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ateoftn.cigna.com/" TargetMode="External"/><Relationship Id="rId4" Type="http://schemas.openxmlformats.org/officeDocument/2006/relationships/hyperlink" Target="https://www.bcbst.com/members/tn_state/index/!ut/p/z1/04_Sj9CPykssy0xPLMnMz0vMAfIjo8zi_QK9LQwNnQ38_F0MjAwCzUxCA139vA0NDE30w9EUmHmbGwQ6BgaHmBgEG7ibmOpHEaPfAAdwNCBOPx4FUfiND9ePwm-FAYYCTC8SsqQgNzQ0wiDTEwBz4vxk/dz/d5/L2dBISEvZ0FBIS9nQSE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utinsurance@tennesse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n.gov/partnersforhealth/health-options/pharmacy.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nfo.caremark.com/oe/stateoft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n.gov/partnersforhealth/health-options/telehealth.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www.tn.gov/partnersforhealth/health-options/behavioral-health.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s://www.tn.gov/partnersforhealth/other-benefits/eap.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www.tn.gov/partnersforhealth/other-benefits/wellness-program.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go.activehealth.com/wellnesst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tn.gov/partnersforhealth/health-options/included-benefits-extras/diabetes-prevention-program.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www.tn.gov/partnersforhealth/other-benefits/dental.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tn.gov/partnersforhealth.html"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n.gov/partnersforhealth/health-options/health.html" TargetMode="External"/><Relationship Id="rId5" Type="http://schemas.openxmlformats.org/officeDocument/2006/relationships/hyperlink" Target="https://www.tn.gov/partnersforhealth/insurance-premiums.html" TargetMode="External"/><Relationship Id="rId4" Type="http://schemas.openxmlformats.org/officeDocument/2006/relationships/hyperlink" Target="https://www.tn.gov/partnersforhealth/videos.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tn.gov/partnersforhealth/other-benefits/vision.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n.gov/partnersforhealth/other-benefits/disability.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tn.gov/content/tn/partnersforhealth/publications/publications.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gateway.on24.com/wcc/experience/eliteSecurianFinancialGroup/2630879/3839429/state-of-t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eb1.lifebenefits.com/content/lifebenefits/tennessee/en.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tn.gov/partnersforhealth/other-benefits/life.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utinsurance@Tennessee.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tn.gov/partnersforhealth/publications/publication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hyperlink" Target="mailto:utinsurance@tennessee.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eb1.lifebenefits.com/content/lifebenefits/tennessee/en.html"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mailto:utinsurance@tennesse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5791200" y="4914901"/>
            <a:ext cx="5105400" cy="419099"/>
          </a:xfrm>
        </p:spPr>
        <p:txBody>
          <a:bodyPr>
            <a:normAutofit/>
          </a:bodyPr>
          <a:lstStyle/>
          <a:p>
            <a:pPr algn="ctr"/>
            <a:r>
              <a:rPr lang="en-US" b="1" dirty="0">
                <a:solidFill>
                  <a:srgbClr val="C00000"/>
                </a:solidFill>
              </a:rPr>
              <a:t>Jan. 1 – Dec. 31, 2023</a:t>
            </a:r>
            <a:endParaRPr lang="en-US" b="1" dirty="0"/>
          </a:p>
        </p:txBody>
      </p:sp>
      <p:sp>
        <p:nvSpPr>
          <p:cNvPr id="18" name="Title 17"/>
          <p:cNvSpPr>
            <a:spLocks noGrp="1"/>
          </p:cNvSpPr>
          <p:nvPr>
            <p:ph type="title"/>
          </p:nvPr>
        </p:nvSpPr>
        <p:spPr>
          <a:xfrm>
            <a:off x="4991100" y="2305050"/>
            <a:ext cx="6438900" cy="2495550"/>
          </a:xfrm>
        </p:spPr>
        <p:txBody>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Higher education </a:t>
            </a:r>
            <a:br>
              <a:rPr lang="en-US" sz="32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New Employee orientation</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Enrollment and insurance Benefits</a:t>
            </a:r>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2952750"/>
            <a:ext cx="2209800" cy="952500"/>
          </a:xfrm>
          <a:prstGeom prst="rect">
            <a:avLst/>
          </a:prstGeom>
        </p:spPr>
      </p:pic>
    </p:spTree>
    <p:extLst>
      <p:ext uri="{BB962C8B-B14F-4D97-AF65-F5344CB8AC3E}">
        <p14:creationId xmlns:p14="http://schemas.microsoft.com/office/powerpoint/2010/main" val="26817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Choosing Your Premium Level</a:t>
            </a:r>
          </a:p>
        </p:txBody>
      </p:sp>
      <p:sp>
        <p:nvSpPr>
          <p:cNvPr id="3" name="Content Placeholder 2"/>
          <p:cNvSpPr>
            <a:spLocks noGrp="1"/>
          </p:cNvSpPr>
          <p:nvPr>
            <p:ph idx="1"/>
          </p:nvPr>
        </p:nvSpPr>
        <p:spPr>
          <a:xfrm>
            <a:off x="304800" y="1752600"/>
            <a:ext cx="11430000" cy="4643634"/>
          </a:xfrm>
        </p:spPr>
        <p:txBody>
          <a:bodyPr>
            <a:normAutofit/>
          </a:bodyPr>
          <a:lstStyle/>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our premium levels for health, dental and vision coverage are available:</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Only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Child(ren)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Spouse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Spouse + Child(ren) </a:t>
            </a:r>
          </a:p>
          <a:p>
            <a:pPr marL="228600" marR="0" lvl="0" indent="-228600" algn="l" defTabSz="914400" rtl="0" eaLnBrk="1" fontAlgn="auto" latinLnBrk="0" hangingPunct="1">
              <a:lnSpc>
                <a:spcPct val="100000"/>
              </a:lnSpc>
              <a:spcBef>
                <a:spcPct val="20000"/>
              </a:spcBef>
              <a:spcAft>
                <a:spcPts val="0"/>
              </a:spcAft>
              <a:buClr>
                <a:srgbClr val="E71B1B"/>
              </a:buClr>
              <a:buSzTx/>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choose the same or different levels for health, dental and vision. </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as a family, which is any coverage level other than Employee Only, all of you must enroll in the same health, dental and vision options. </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have children, one of you can choose Employee Only and the other can choose Employee + Child(ren). Then you can each choose your own benefit option and carrier.</a:t>
            </a: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and your spouse are both in the State Plan, think about choosing coverage as the head of contract.  Higher Ed employees can get a higher level of basic term life insurance coverage as the head of contract. </a:t>
            </a:r>
            <a:endParaRPr lang="en-US"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49112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 Options</a:t>
            </a:r>
          </a:p>
        </p:txBody>
      </p:sp>
      <p:sp>
        <p:nvSpPr>
          <p:cNvPr id="3" name="Content Placeholder 2"/>
          <p:cNvSpPr>
            <a:spLocks noGrp="1"/>
          </p:cNvSpPr>
          <p:nvPr>
            <p:ph idx="1"/>
          </p:nvPr>
        </p:nvSpPr>
        <p:spPr>
          <a:xfrm>
            <a:off x="381000" y="1460938"/>
            <a:ext cx="11201400" cy="4787462"/>
          </a:xfrm>
        </p:spPr>
        <p:txBody>
          <a:bodyPr>
            <a:normAutofit/>
          </a:bodyPr>
          <a:lstStyle/>
          <a:p>
            <a:pPr marL="0" lvl="2" indent="0" fontAlgn="base">
              <a:spcBef>
                <a:spcPct val="0"/>
              </a:spcBef>
              <a:buClr>
                <a:srgbClr val="C4262E"/>
              </a:buClr>
              <a:buSzPct val="110000"/>
              <a:buNone/>
              <a:defRPr/>
            </a:pP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the choice of three health plans</a:t>
            </a:r>
          </a:p>
          <a:p>
            <a:pPr marL="0" lvl="2" indent="0" fontAlgn="base">
              <a:spcBef>
                <a:spcPct val="0"/>
              </a:spcBef>
              <a:buClr>
                <a:srgbClr val="C4262E"/>
              </a:buClr>
              <a:buSzPct val="110000"/>
              <a:buNone/>
              <a:defRPr/>
            </a:pPr>
            <a:endParaRPr lang="en-US" sz="1800"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2" indent="-285750" fontAlgn="base">
              <a:spcBef>
                <a:spcPct val="0"/>
              </a:spcBef>
              <a:buClr>
                <a:srgbClr val="C4262E"/>
              </a:buClr>
              <a:buSzPct val="110000"/>
              <a:buFont typeface="Arial" panose="020B0604020202020204" pitchFamily="34" charset="0"/>
              <a:buChar char="•"/>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Preventive care is free in all plans if you use an in-network provider</a:t>
            </a:r>
          </a:p>
          <a:p>
            <a:pPr marL="285750" lvl="2" indent="-285750" fontAlgn="base">
              <a:spcBef>
                <a:spcPct val="0"/>
              </a:spcBef>
              <a:buClr>
                <a:srgbClr val="C4262E"/>
              </a:buClr>
              <a:buSzPct val="110000"/>
              <a:buFont typeface="Arial" panose="020B0604020202020204" pitchFamily="34" charset="0"/>
              <a:buChar char="•"/>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full plan options comparison chart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on the</a:t>
            </a:r>
            <a:r>
              <a:rPr lang="en-US" sz="1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Health Options &gt; Health webpage</a:t>
            </a:r>
          </a:p>
          <a:p>
            <a:pPr marL="0" lvl="2" indent="0" fontAlgn="base">
              <a:spcBef>
                <a:spcPct val="0"/>
              </a:spcBef>
              <a:buClr>
                <a:srgbClr val="C4262E"/>
              </a:buClr>
              <a:buSzPct val="110000"/>
              <a:buNone/>
              <a:defRPr/>
            </a:pPr>
            <a:endParaRPr lang="en-US" sz="18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lvl="2" indent="0" fontAlgn="base">
              <a:spcBef>
                <a:spcPct val="0"/>
              </a:spcBef>
              <a:buClr>
                <a:srgbClr val="C4262E"/>
              </a:buClr>
              <a:buSzPct val="110000"/>
              <a:buNone/>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Comparison of the three plans:</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Premier Preferred Provider Organization: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monthly premium – but lower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Standard PPO: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Lower monthly premium than the Premier PPO – but higher out-of-pocket costs for deductible, copays and coinsurance</a:t>
            </a:r>
          </a:p>
          <a:p>
            <a:pPr marL="280988" lvl="2"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Consumer-driven Health plan with a health savings account, or CDHP/HSA: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Lowest monthly premium – but you pay your deductible first before the plan pays anything for most services. Then you pay coinsurance, not copays.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960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01835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able">
            <a:extLst>
              <a:ext uri="{FF2B5EF4-FFF2-40B4-BE49-F238E27FC236}">
                <a16:creationId xmlns:a16="http://schemas.microsoft.com/office/drawing/2014/main" id="{C8CB2A24-AFE7-83CA-413A-0EFCA6F2B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
            <a:ext cx="11430000" cy="6629400"/>
          </a:xfrm>
        </p:spPr>
      </p:pic>
    </p:spTree>
    <p:extLst>
      <p:ext uri="{BB962C8B-B14F-4D97-AF65-F5344CB8AC3E}">
        <p14:creationId xmlns:p14="http://schemas.microsoft.com/office/powerpoint/2010/main" val="165681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BAD77FF7-BC0E-97EC-88AE-95CCA804B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11811000" cy="6477000"/>
          </a:xfrm>
          <a:prstGeom prst="rect">
            <a:avLst/>
          </a:prstGeom>
        </p:spPr>
      </p:pic>
    </p:spTree>
    <p:extLst>
      <p:ext uri="{BB962C8B-B14F-4D97-AF65-F5344CB8AC3E}">
        <p14:creationId xmlns:p14="http://schemas.microsoft.com/office/powerpoint/2010/main" val="398657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 Options</a:t>
            </a:r>
          </a:p>
        </p:txBody>
      </p:sp>
      <p:sp>
        <p:nvSpPr>
          <p:cNvPr id="3" name="Content Placeholder 2"/>
          <p:cNvSpPr>
            <a:spLocks noGrp="1"/>
          </p:cNvSpPr>
          <p:nvPr>
            <p:ph idx="1"/>
          </p:nvPr>
        </p:nvSpPr>
        <p:spPr>
          <a:xfrm>
            <a:off x="457200" y="1371600"/>
            <a:ext cx="11201400" cy="4863661"/>
          </a:xfrm>
        </p:spPr>
        <p:txBody>
          <a:bodyPr>
            <a:normAutofit/>
          </a:bodyPr>
          <a:lstStyle/>
          <a:p>
            <a:pPr marL="0" lvl="2" indent="0" fontAlgn="base">
              <a:spcBef>
                <a:spcPts val="600"/>
              </a:spcBef>
              <a:buClr>
                <a:srgbClr val="C4262E"/>
              </a:buClr>
              <a:buSzPct val="110000"/>
              <a:buNone/>
              <a:defRPr/>
            </a:pP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More about the </a:t>
            </a:r>
            <a:r>
              <a:rPr lang="en-US" sz="20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CDHP/HSA</a:t>
            </a:r>
            <a:endParaRPr lang="en-US" sz="2000" dirty="0"/>
          </a:p>
          <a:p>
            <a:pPr marL="225425" indent="-225425">
              <a:spcBef>
                <a:spcPts val="600"/>
              </a:spcBef>
            </a:pPr>
            <a:r>
              <a:rPr lang="en-US" dirty="0">
                <a:solidFill>
                  <a:schemeClr val="tx2"/>
                </a:solidFill>
              </a:rPr>
              <a:t>State puts $500 (employee only) or $1000 (all other tiers) into your HSA </a:t>
            </a:r>
          </a:p>
          <a:p>
            <a:pPr marL="682625" lvl="1" indent="-219075">
              <a:spcBef>
                <a:spcPts val="600"/>
              </a:spcBef>
            </a:pPr>
            <a:r>
              <a:rPr lang="en-US" dirty="0">
                <a:solidFill>
                  <a:schemeClr val="tx2"/>
                </a:solidFill>
              </a:rPr>
              <a:t>This money applies to your yearly maximum contribution amount (see below)</a:t>
            </a:r>
          </a:p>
          <a:p>
            <a:pPr marL="682625" lvl="1" indent="-219075">
              <a:spcBef>
                <a:spcPts val="600"/>
              </a:spcBef>
            </a:pPr>
            <a:r>
              <a:rPr lang="en-US" dirty="0">
                <a:solidFill>
                  <a:schemeClr val="tx2"/>
                </a:solidFill>
              </a:rPr>
              <a:t>State HSA contribution is not available if your coverage starts Sept. 2, 2023, through Dec. 31, 2023</a:t>
            </a:r>
          </a:p>
          <a:p>
            <a:pPr marL="225425" indent="-225425">
              <a:spcBef>
                <a:spcPts val="600"/>
              </a:spcBef>
            </a:pPr>
            <a:r>
              <a:rPr lang="en-US" dirty="0">
                <a:solidFill>
                  <a:schemeClr val="tx2"/>
                </a:solidFill>
              </a:rPr>
              <a:t>The HSA can help you save for health care costs, you get tax benefits, the money rolls over each year and you keep the money if you leave/retire </a:t>
            </a:r>
          </a:p>
          <a:p>
            <a:pPr marL="225425" lvl="1" indent="-225425">
              <a:spcBef>
                <a:spcPts val="600"/>
              </a:spcBef>
              <a:buFont typeface="Arial" panose="020B0604020202020204" pitchFamily="34" charset="0"/>
              <a:buChar char="•"/>
            </a:pPr>
            <a:r>
              <a:rPr lang="en-US" sz="1800" dirty="0">
                <a:solidFill>
                  <a:schemeClr val="tx2"/>
                </a:solidFill>
              </a:rPr>
              <a:t>Learn more at tn.gov/PartnersForHealth under </a:t>
            </a:r>
            <a:r>
              <a:rPr lang="en-US" sz="1800" b="1" dirty="0">
                <a:solidFill>
                  <a:schemeClr val="tx2"/>
                </a:solidFill>
                <a:hlinkClick r:id="rId3">
                  <a:extLst>
                    <a:ext uri="{A12FA001-AC4F-418D-AE19-62706E023703}">
                      <ahyp:hlinkClr xmlns:ahyp="http://schemas.microsoft.com/office/drawing/2018/hyperlinkcolor" val="tx"/>
                    </a:ext>
                  </a:extLst>
                </a:hlinkClick>
              </a:rPr>
              <a:t>CDHP/HSA Insurance Options </a:t>
            </a:r>
            <a:endParaRPr lang="en-US" sz="1800" b="1" dirty="0">
              <a:solidFill>
                <a:schemeClr val="tx2"/>
              </a:solidFill>
            </a:endParaRPr>
          </a:p>
          <a:p>
            <a:pPr marL="457200" lvl="1" indent="0">
              <a:spcBef>
                <a:spcPts val="600"/>
              </a:spcBef>
              <a:buNone/>
            </a:pPr>
            <a:endParaRPr lang="en-US" dirty="0">
              <a:solidFill>
                <a:schemeClr val="tx2"/>
              </a:solidFill>
            </a:endParaRPr>
          </a:p>
          <a:p>
            <a:pPr marL="0" indent="0">
              <a:spcBef>
                <a:spcPts val="600"/>
              </a:spcBef>
              <a:buNone/>
            </a:pPr>
            <a:r>
              <a:rPr lang="en-US" b="1" dirty="0">
                <a:solidFill>
                  <a:schemeClr val="tx2"/>
                </a:solidFill>
              </a:rPr>
              <a:t>HSA IRS max contributions </a:t>
            </a:r>
            <a:r>
              <a:rPr lang="en-US" dirty="0">
                <a:solidFill>
                  <a:schemeClr val="tx2"/>
                </a:solidFill>
              </a:rPr>
              <a:t>– there are limits on how much money you can put in your HSA each year: </a:t>
            </a:r>
            <a:endParaRPr lang="en-US" b="1" dirty="0">
              <a:solidFill>
                <a:schemeClr val="tx2"/>
              </a:solidFill>
            </a:endParaRPr>
          </a:p>
          <a:p>
            <a:pPr marL="285750" lvl="1">
              <a:spcBef>
                <a:spcPts val="600"/>
              </a:spcBef>
              <a:buFont typeface="Arial" panose="020B0604020202020204" pitchFamily="34" charset="0"/>
              <a:buChar char="•"/>
            </a:pPr>
            <a:r>
              <a:rPr lang="en-US" dirty="0">
                <a:solidFill>
                  <a:schemeClr val="tx2"/>
                </a:solidFill>
              </a:rPr>
              <a:t>$3,850 for employee-only coverage in 2023 </a:t>
            </a:r>
          </a:p>
          <a:p>
            <a:pPr marL="285750" lvl="1">
              <a:spcBef>
                <a:spcPts val="600"/>
              </a:spcBef>
              <a:buFont typeface="Arial" panose="020B0604020202020204" pitchFamily="34" charset="0"/>
              <a:buChar char="•"/>
            </a:pPr>
            <a:r>
              <a:rPr lang="en-US" dirty="0">
                <a:solidFill>
                  <a:schemeClr val="tx2"/>
                </a:solidFill>
              </a:rPr>
              <a:t>$7,750 for all other family tiers in 2023</a:t>
            </a:r>
          </a:p>
          <a:p>
            <a:pPr marL="285750" lvl="1">
              <a:spcBef>
                <a:spcPts val="600"/>
              </a:spcBef>
              <a:buFont typeface="Arial" panose="020B0604020202020204" pitchFamily="34" charset="0"/>
              <a:buChar char="•"/>
            </a:pPr>
            <a:r>
              <a:rPr lang="en-US" dirty="0">
                <a:solidFill>
                  <a:schemeClr val="tx2"/>
                </a:solidFill>
              </a:rPr>
              <a:t>Members 55 or older can contribute $1,000 more each year</a:t>
            </a:r>
          </a:p>
          <a:p>
            <a:pPr marL="0" lvl="1" indent="0">
              <a:spcBef>
                <a:spcPts val="600"/>
              </a:spcBef>
              <a:buNone/>
            </a:pPr>
            <a:r>
              <a:rPr lang="en-US" dirty="0">
                <a:solidFill>
                  <a:schemeClr val="tx2"/>
                </a:solidFill>
              </a:rPr>
              <a:t>These limits include the $500/$1000 you receive from your employer and any wellness incentive funds you may earn and add to your account (HED only)</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1" y="5764924"/>
            <a:ext cx="1828799" cy="788276"/>
          </a:xfrm>
          <a:prstGeom prst="rect">
            <a:avLst/>
          </a:prstGeom>
        </p:spPr>
      </p:pic>
      <p:sp>
        <p:nvSpPr>
          <p:cNvPr id="5" name="TextBox 5"/>
          <p:cNvSpPr txBox="1">
            <a:spLocks noChangeArrowheads="1"/>
          </p:cNvSpPr>
          <p:nvPr/>
        </p:nvSpPr>
        <p:spPr bwMode="auto">
          <a:xfrm>
            <a:off x="381000" y="63200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19487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More CDHP/HSA Information</a:t>
            </a:r>
          </a:p>
        </p:txBody>
      </p:sp>
      <p:sp>
        <p:nvSpPr>
          <p:cNvPr id="3" name="Content Placeholder 2"/>
          <p:cNvSpPr>
            <a:spLocks noGrp="1"/>
          </p:cNvSpPr>
          <p:nvPr>
            <p:ph idx="1"/>
          </p:nvPr>
        </p:nvSpPr>
        <p:spPr>
          <a:xfrm>
            <a:off x="304801" y="1447801"/>
            <a:ext cx="11582398" cy="4419604"/>
          </a:xfrm>
        </p:spPr>
        <p:txBody>
          <a:bodyPr>
            <a:normAutofit/>
          </a:bodyPr>
          <a:lstStyle/>
          <a:p>
            <a:pPr marL="225425" indent="-225425">
              <a:spcBef>
                <a:spcPts val="600"/>
              </a:spcBef>
              <a:spcAft>
                <a:spcPts val="600"/>
              </a:spcAft>
            </a:pPr>
            <a:r>
              <a:rPr lang="en-US" b="1" dirty="0">
                <a:solidFill>
                  <a:schemeClr val="tx2"/>
                </a:solidFill>
              </a:rPr>
              <a:t>Important! </a:t>
            </a:r>
            <a:r>
              <a:rPr lang="en-US" dirty="0">
                <a:solidFill>
                  <a:schemeClr val="tx2"/>
                </a:solidFill>
              </a:rPr>
              <a:t>Your full HSA contribution is </a:t>
            </a:r>
            <a:r>
              <a:rPr lang="en-US" b="1" dirty="0">
                <a:solidFill>
                  <a:srgbClr val="C00000"/>
                </a:solidFill>
              </a:rPr>
              <a:t>not</a:t>
            </a:r>
            <a:r>
              <a:rPr lang="en-US" dirty="0">
                <a:solidFill>
                  <a:schemeClr val="tx1"/>
                </a:solidFill>
              </a:rPr>
              <a:t> </a:t>
            </a:r>
            <a:r>
              <a:rPr lang="en-US" dirty="0">
                <a:solidFill>
                  <a:schemeClr val="tx2"/>
                </a:solidFill>
              </a:rPr>
              <a:t>available upfront after you enroll. Your pledged amount is taken out of each paycheck. You may only spend the money in your HSA at the time of service or care. You can pay out of your own pocket for services and pay yourself back later with funds from your HSA. </a:t>
            </a:r>
          </a:p>
          <a:p>
            <a:pPr marL="225425" indent="-225425">
              <a:spcBef>
                <a:spcPts val="600"/>
              </a:spcBef>
              <a:spcAft>
                <a:spcPts val="600"/>
              </a:spcAft>
            </a:pPr>
            <a:r>
              <a:rPr lang="en-US" b="1" dirty="0">
                <a:solidFill>
                  <a:schemeClr val="tx2"/>
                </a:solidFill>
              </a:rPr>
              <a:t>Debit card: </a:t>
            </a:r>
            <a:r>
              <a:rPr lang="en-US" dirty="0">
                <a:solidFill>
                  <a:schemeClr val="tx2"/>
                </a:solidFill>
              </a:rPr>
              <a:t>Newly enrolled CDHP/HSA members get a debit card from Optum Financial to use for qualified expenses.  </a:t>
            </a:r>
            <a:endParaRPr lang="en-US" b="1" dirty="0">
              <a:solidFill>
                <a:schemeClr val="tx2"/>
              </a:solidFill>
            </a:endParaRPr>
          </a:p>
          <a:p>
            <a:pPr marL="225425" indent="-225425">
              <a:spcBef>
                <a:spcPts val="600"/>
              </a:spcBef>
              <a:spcAft>
                <a:spcPts val="600"/>
              </a:spcAft>
            </a:pPr>
            <a:r>
              <a:rPr lang="en-US" b="1" dirty="0">
                <a:solidFill>
                  <a:schemeClr val="tx2"/>
                </a:solidFill>
              </a:rPr>
              <a:t>If you enroll in Social Security at age 65, you will automatically be enrolled in Medicare Part A. If enrolled in a CDHP, this may have tax consequences and affect your HSA contribution. Consult with your tax advisor for advice.</a:t>
            </a:r>
          </a:p>
          <a:p>
            <a:pPr>
              <a:spcBef>
                <a:spcPts val="600"/>
              </a:spcBef>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58400" y="5842543"/>
            <a:ext cx="1828799" cy="788276"/>
          </a:xfrm>
          <a:prstGeom prst="rect">
            <a:avLst/>
          </a:prstGeom>
        </p:spPr>
      </p:pic>
      <p:sp>
        <p:nvSpPr>
          <p:cNvPr id="5" name="TextBox 5"/>
          <p:cNvSpPr txBox="1">
            <a:spLocks noChangeArrowheads="1"/>
          </p:cNvSpPr>
          <p:nvPr/>
        </p:nvSpPr>
        <p:spPr bwMode="auto">
          <a:xfrm>
            <a:off x="609600" y="62392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61336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CDHP/HSA and FSA Restrictions </a:t>
            </a:r>
          </a:p>
        </p:txBody>
      </p:sp>
      <p:sp>
        <p:nvSpPr>
          <p:cNvPr id="3" name="Content Placeholder 2"/>
          <p:cNvSpPr>
            <a:spLocks noGrp="1"/>
          </p:cNvSpPr>
          <p:nvPr>
            <p:ph idx="1"/>
          </p:nvPr>
        </p:nvSpPr>
        <p:spPr>
          <a:xfrm>
            <a:off x="457200" y="1524000"/>
            <a:ext cx="11049000" cy="4648199"/>
          </a:xfrm>
        </p:spPr>
        <p:txBody>
          <a:bodyPr>
            <a:normAutofit lnSpcReduction="10000"/>
          </a:bodyPr>
          <a:lstStyle/>
          <a:p>
            <a:pPr marL="0" indent="0">
              <a:buNone/>
            </a:pPr>
            <a:r>
              <a:rPr lang="en-US" sz="2000" b="1" dirty="0">
                <a:solidFill>
                  <a:schemeClr val="tx2"/>
                </a:solidFill>
              </a:rPr>
              <a:t>CDHP/HSA restrictions: </a:t>
            </a:r>
            <a:r>
              <a:rPr lang="en-US" sz="2000" dirty="0">
                <a:solidFill>
                  <a:schemeClr val="tx2"/>
                </a:solidFill>
              </a:rPr>
              <a:t>You </a:t>
            </a:r>
            <a:r>
              <a:rPr lang="en-US" sz="2000" b="1" dirty="0">
                <a:solidFill>
                  <a:schemeClr val="tx2"/>
                </a:solidFill>
              </a:rPr>
              <a:t>cannot</a:t>
            </a:r>
            <a:r>
              <a:rPr lang="en-US" sz="2000" dirty="0">
                <a:solidFill>
                  <a:schemeClr val="tx2"/>
                </a:solidFill>
              </a:rPr>
              <a:t> enroll in a CDHP if:</a:t>
            </a:r>
          </a:p>
          <a:p>
            <a:pPr marL="225425" indent="-225425">
              <a:spcBef>
                <a:spcPts val="600"/>
              </a:spcBef>
              <a:spcAft>
                <a:spcPts val="600"/>
              </a:spcAft>
            </a:pPr>
            <a:r>
              <a:rPr lang="en-US" dirty="0">
                <a:solidFill>
                  <a:schemeClr val="tx2"/>
                </a:solidFill>
              </a:rPr>
              <a:t>You are also enrolled in another medical plan, including a PPO, your spouse’s plan or any government plan (e.g., Medicare A and/or B, Medicaid, TRICARE or Social Security benefits)</a:t>
            </a:r>
          </a:p>
          <a:p>
            <a:pPr marL="225425" indent="-225425">
              <a:spcBef>
                <a:spcPts val="600"/>
              </a:spcBef>
              <a:spcAft>
                <a:spcPts val="600"/>
              </a:spcAft>
            </a:pPr>
            <a:r>
              <a:rPr lang="en-US" dirty="0">
                <a:solidFill>
                  <a:schemeClr val="tx2"/>
                </a:solidFill>
              </a:rPr>
              <a:t>You have received Department of Veterans Affairs benefits within the past three months, except for preventive care. If you are a veteran with a disability rating from the VA, this exclusion does not apply. If you are eligible for VA medical benefits but did not receive benefits during the preceding three months, you can enroll in and make contributions to your HSA. If you receive VA benefits in the future, you are not entitled to contribute to your account for another three months. However, if your veteran’s hospital care or medical service was for a service-connected disability, you may contribute to your HSA </a:t>
            </a:r>
          </a:p>
          <a:p>
            <a:pPr marL="225425" indent="-225425">
              <a:spcBef>
                <a:spcPts val="600"/>
              </a:spcBef>
              <a:spcAft>
                <a:spcPts val="600"/>
              </a:spcAft>
            </a:pPr>
            <a:r>
              <a:rPr lang="en-US" dirty="0">
                <a:solidFill>
                  <a:schemeClr val="tx2"/>
                </a:solidFill>
              </a:rPr>
              <a:t>You have received care from the Indian Health Services within the past three months</a:t>
            </a:r>
          </a:p>
          <a:p>
            <a:pPr marL="0" indent="0">
              <a:buNone/>
            </a:pPr>
            <a:endParaRPr lang="en-US" b="1" dirty="0">
              <a:solidFill>
                <a:schemeClr val="tx2"/>
              </a:solidFill>
            </a:endParaRPr>
          </a:p>
          <a:p>
            <a:pPr marL="0" indent="0">
              <a:buNone/>
            </a:pPr>
            <a:r>
              <a:rPr lang="en-US" b="1" dirty="0">
                <a:solidFill>
                  <a:schemeClr val="tx2"/>
                </a:solidFill>
              </a:rPr>
              <a:t>HSA/FSA restrictions: </a:t>
            </a:r>
            <a:r>
              <a:rPr lang="en-US" dirty="0">
                <a:solidFill>
                  <a:schemeClr val="tx2"/>
                </a:solidFill>
              </a:rPr>
              <a:t>You </a:t>
            </a:r>
            <a:r>
              <a:rPr lang="en-US" b="1" dirty="0">
                <a:solidFill>
                  <a:schemeClr val="tx2"/>
                </a:solidFill>
              </a:rPr>
              <a:t>cannot </a:t>
            </a:r>
            <a:r>
              <a:rPr lang="en-US" dirty="0">
                <a:solidFill>
                  <a:schemeClr val="tx2"/>
                </a:solidFill>
              </a:rPr>
              <a:t>enroll in the CDHP/HSA if either you or your spouse have a medical FSA or a health reimbursement account, known as an HRA, at either employer. If you have one available, you can enroll in a limited purpose FSA for dental and vision costs.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7047" y="5889679"/>
            <a:ext cx="1828799" cy="788276"/>
          </a:xfrm>
          <a:prstGeom prst="rect">
            <a:avLst/>
          </a:prstGeom>
        </p:spPr>
      </p:pic>
      <p:sp>
        <p:nvSpPr>
          <p:cNvPr id="5" name="TextBox 5"/>
          <p:cNvSpPr txBox="1">
            <a:spLocks noChangeArrowheads="1"/>
          </p:cNvSpPr>
          <p:nvPr/>
        </p:nvSpPr>
        <p:spPr bwMode="auto">
          <a:xfrm>
            <a:off x="838200" y="637031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260662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Networks</a:t>
            </a:r>
          </a:p>
        </p:txBody>
      </p:sp>
      <p:sp>
        <p:nvSpPr>
          <p:cNvPr id="3" name="Content Placeholder 2"/>
          <p:cNvSpPr>
            <a:spLocks noGrp="1"/>
          </p:cNvSpPr>
          <p:nvPr>
            <p:ph idx="1"/>
          </p:nvPr>
        </p:nvSpPr>
        <p:spPr>
          <a:xfrm>
            <a:off x="381000" y="1447800"/>
            <a:ext cx="11506200" cy="4595817"/>
          </a:xfrm>
        </p:spPr>
        <p:txBody>
          <a:bodyPr>
            <a:normAutofit/>
          </a:bodyPr>
          <a:lstStyle/>
          <a:p>
            <a:pPr marL="0" indent="0" fontAlgn="base">
              <a:spcBef>
                <a:spcPts val="600"/>
              </a:spcBef>
              <a:spcAft>
                <a:spcPct val="0"/>
              </a:spcAft>
              <a:buClrTx/>
              <a:buNone/>
              <a:defRPr/>
            </a:pPr>
            <a:r>
              <a:rPr lang="en-US" sz="2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Choose between four carrier networks for your medical care</a:t>
            </a:r>
          </a:p>
          <a:p>
            <a:pPr marL="225425" lvl="2" indent="-225425" fontAlgn="base">
              <a:spcBef>
                <a:spcPts val="600"/>
              </a:spcBef>
              <a:spcAft>
                <a:spcPct val="0"/>
              </a:spcAft>
              <a:buClr>
                <a:srgbClr val="C00000"/>
              </a:buClr>
              <a:buFont typeface="Arial" panose="020B0604020202020204" pitchFamily="34" charset="0"/>
              <a:buChar char="•"/>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a:t>
            </a:r>
            <a:r>
              <a:rPr lang="en-US" sz="18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8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has providers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(doctors, hospitals, facilities) throughout Tennessee and across the country.</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S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LocalPlus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networks do not include all the hospitals and providers found in the broad networks to keep your premiums, claim costs and rate increases low.</a:t>
            </a:r>
          </a:p>
          <a:p>
            <a:pPr marL="0" lvl="3" indent="0" fontAlgn="base">
              <a:spcBef>
                <a:spcPts val="600"/>
              </a:spcBef>
              <a:spcAft>
                <a:spcPct val="0"/>
              </a:spcAft>
              <a:buClr>
                <a:srgbClr val="C00000"/>
              </a:buClr>
              <a:buNone/>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P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OAP</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broad networks give you more hospital choices but have an additional monthly cost* added to your monthly premium. You may also pay more per claim because the costs for services in these networks are generally higher than the narrow networks. </a:t>
            </a:r>
          </a:p>
          <a:p>
            <a:pPr marL="0" lvl="3" indent="0" fontAlgn="base">
              <a:spcBef>
                <a:spcPts val="600"/>
              </a:spcBef>
              <a:spcAft>
                <a:spcPct val="0"/>
              </a:spcAft>
              <a:buClr>
                <a:srgbClr val="C00000"/>
              </a:buClr>
              <a:buNone/>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*Additional monthly premium cost: $65 more each month for employee only or employee + child(ren) coverage; $130 more each month for employee + spouse or employee + spouse + child(ren) coverage</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782266"/>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6">
            <a:extLst>
              <a:ext uri="{FF2B5EF4-FFF2-40B4-BE49-F238E27FC236}">
                <a16:creationId xmlns:a16="http://schemas.microsoft.com/office/drawing/2014/main" id="{EFFA360E-FDD8-49A2-B8BC-51D7E4D0C313}"/>
              </a:ext>
            </a:extLst>
          </p:cNvPr>
          <p:cNvGraphicFramePr>
            <a:graphicFrameLocks noGrp="1"/>
          </p:cNvGraphicFramePr>
          <p:nvPr>
            <p:extLst>
              <p:ext uri="{D42A27DB-BD31-4B8C-83A1-F6EECF244321}">
                <p14:modId xmlns:p14="http://schemas.microsoft.com/office/powerpoint/2010/main" val="2010190602"/>
              </p:ext>
            </p:extLst>
          </p:nvPr>
        </p:nvGraphicFramePr>
        <p:xfrm>
          <a:off x="2070100" y="2362200"/>
          <a:ext cx="8128000" cy="1280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304231842"/>
                    </a:ext>
                  </a:extLst>
                </a:gridCol>
                <a:gridCol w="4064000">
                  <a:extLst>
                    <a:ext uri="{9D8B030D-6E8A-4147-A177-3AD203B41FA5}">
                      <a16:colId xmlns:a16="http://schemas.microsoft.com/office/drawing/2014/main" val="2747375440"/>
                    </a:ext>
                  </a:extLst>
                </a:gridCol>
              </a:tblGrid>
              <a:tr h="230349">
                <a:tc>
                  <a:txBody>
                    <a:bodyPr/>
                    <a:lstStyle/>
                    <a:p>
                      <a:pPr marL="225425" lvl="2" indent="-225425" fontAlgn="base">
                        <a:spcBef>
                          <a:spcPts val="600"/>
                        </a:spcBef>
                        <a:spcAft>
                          <a:spcPct val="0"/>
                        </a:spcAft>
                        <a:buClr>
                          <a:srgbClr val="C00000"/>
                        </a:buClr>
                        <a:buFont typeface="Arial" panose="020B0604020202020204" pitchFamily="34" charset="0"/>
                        <a:buChar char="•"/>
                      </a:pPr>
                      <a:r>
                        <a:rPr 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BlueCross BlueShield</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S</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P*</a:t>
                      </a:r>
                    </a:p>
                    <a:p>
                      <a:endParaRPr lang="en-US" dirty="0"/>
                    </a:p>
                  </a:txBody>
                  <a:tcPr/>
                </a:tc>
                <a:tc>
                  <a:txBody>
                    <a:bodyPr/>
                    <a:lstStyle/>
                    <a:p>
                      <a:pPr marL="225425" lvl="2" indent="-225425" fontAlgn="base">
                        <a:spcBef>
                          <a:spcPts val="600"/>
                        </a:spcBef>
                        <a:spcAft>
                          <a:spcPct val="0"/>
                        </a:spcAft>
                        <a:buClr>
                          <a:srgbClr val="C00000"/>
                        </a:buClr>
                        <a:buFont typeface="Arial" panose="020B0604020202020204" pitchFamily="34" charset="0"/>
                        <a:buChar char="•"/>
                      </a:pPr>
                      <a:r>
                        <a:rPr 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Cigna</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LocalPlus</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Open Access Plus*</a:t>
                      </a:r>
                    </a:p>
                    <a:p>
                      <a:endParaRPr lang="en-US" dirty="0"/>
                    </a:p>
                  </a:txBody>
                  <a:tcPr/>
                </a:tc>
                <a:extLst>
                  <a:ext uri="{0D108BD9-81ED-4DB2-BD59-A6C34878D82A}">
                    <a16:rowId xmlns:a16="http://schemas.microsoft.com/office/drawing/2014/main" val="869912173"/>
                  </a:ext>
                </a:extLst>
              </a:tr>
            </a:tbl>
          </a:graphicData>
        </a:graphic>
      </p:graphicFrame>
    </p:spTree>
    <p:extLst>
      <p:ext uri="{BB962C8B-B14F-4D97-AF65-F5344CB8AC3E}">
        <p14:creationId xmlns:p14="http://schemas.microsoft.com/office/powerpoint/2010/main" val="4177621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Networks</a:t>
            </a:r>
          </a:p>
        </p:txBody>
      </p:sp>
      <p:sp>
        <p:nvSpPr>
          <p:cNvPr id="3" name="Content Placeholder 2"/>
          <p:cNvSpPr>
            <a:spLocks noGrp="1"/>
          </p:cNvSpPr>
          <p:nvPr>
            <p:ph idx="1"/>
          </p:nvPr>
        </p:nvSpPr>
        <p:spPr>
          <a:xfrm>
            <a:off x="381000" y="1371601"/>
            <a:ext cx="11430000" cy="5075434"/>
          </a:xfrm>
        </p:spPr>
        <p:txBody>
          <a:bodyPr>
            <a:normAutofit/>
          </a:bodyPr>
          <a:lstStyle/>
          <a:p>
            <a:pPr marL="0" indent="0" fontAlgn="base">
              <a:lnSpc>
                <a:spcPct val="120000"/>
              </a:lnSpc>
              <a:spcBef>
                <a:spcPts val="600"/>
              </a:spcBef>
              <a:buClrTx/>
              <a:buNone/>
              <a:defRP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How to check the networks</a:t>
            </a:r>
          </a:p>
          <a:p>
            <a:pPr marL="225425" lvl="1" indent="-225425" fontAlgn="base">
              <a:spcBef>
                <a:spcPts val="0"/>
              </a:spcBef>
              <a:spcAft>
                <a:spcPts val="600"/>
              </a:spcAft>
              <a:buClr>
                <a:srgbClr val="C00000"/>
              </a:buClr>
              <a:buFont typeface="Arial" panose="020B0604020202020204" pitchFamily="34" charset="0"/>
              <a:buChar char="•"/>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ParTNers</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Carrier Information webpage</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–check the </a:t>
            </a: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Hospital Network Comparison list</a:t>
            </a:r>
            <a:endParaRPr lang="en-US" sz="1800" b="1" dirty="0">
              <a:solidFill>
                <a:schemeClr val="tx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Carrier Information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all network hospital lists and provider directories</a:t>
            </a: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endParaRPr lang="en-US" sz="19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can also contact BlueCross or Cigna about network providers or hospitals:</a:t>
            </a:r>
          </a:p>
          <a:p>
            <a:pPr marL="225425" lvl="1" indent="-225425">
              <a:buFont typeface="Arial" panose="020B0604020202020204" pitchFamily="34" charset="0"/>
              <a:buChar char="•"/>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800.558.6213, M-F 7 a.m. - 5 p.m. CT,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bcbst.com/members/tn_state/</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lvl="1" indent="-225425">
              <a:buFont typeface="Arial" panose="020B0604020202020204" pitchFamily="34" charset="0"/>
              <a:buChar char="•"/>
            </a:pPr>
            <a:r>
              <a:rPr lang="sv-SE"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a:t>
            </a:r>
            <a:r>
              <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cigna.com/stateoftn</a:t>
            </a:r>
            <a:endPar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53601" y="5862910"/>
            <a:ext cx="1828799" cy="788276"/>
          </a:xfrm>
          <a:prstGeom prst="rect">
            <a:avLst/>
          </a:prstGeom>
        </p:spPr>
      </p:pic>
      <p:sp>
        <p:nvSpPr>
          <p:cNvPr id="5" name="TextBox 5"/>
          <p:cNvSpPr txBox="1">
            <a:spLocks noChangeArrowheads="1"/>
          </p:cNvSpPr>
          <p:nvPr/>
        </p:nvSpPr>
        <p:spPr bwMode="auto">
          <a:xfrm>
            <a:off x="609600" y="644703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113128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2023 Premiums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a:t>
            </a:r>
          </a:p>
        </p:txBody>
      </p:sp>
      <p:sp>
        <p:nvSpPr>
          <p:cNvPr id="3" name="Content Placeholder 2"/>
          <p:cNvSpPr>
            <a:spLocks noGrp="1"/>
          </p:cNvSpPr>
          <p:nvPr>
            <p:ph idx="1"/>
          </p:nvPr>
        </p:nvSpPr>
        <p:spPr>
          <a:xfrm>
            <a:off x="609600" y="1701806"/>
            <a:ext cx="11201400" cy="4394433"/>
          </a:xfrm>
        </p:spPr>
        <p:txBody>
          <a:bodyPr/>
          <a:lstStyle/>
          <a:p>
            <a:pPr marL="0" indent="0">
              <a:buNone/>
            </a:pPr>
            <a:r>
              <a:rPr lang="en-US" b="1" dirty="0">
                <a:solidFill>
                  <a:schemeClr val="tx1"/>
                </a:solidFill>
              </a:rPr>
              <a:t>Employee Share</a:t>
            </a:r>
            <a:r>
              <a:rPr lang="en-US" dirty="0">
                <a:solidFill>
                  <a:schemeClr val="tx1"/>
                </a:solidFill>
              </a:rPr>
              <a:t> of Monthly Premiums for the </a:t>
            </a:r>
            <a:r>
              <a:rPr lang="en-US" dirty="0">
                <a:solidFill>
                  <a:srgbClr val="C00000"/>
                </a:solidFill>
              </a:rPr>
              <a:t>Narrow Networks</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1" y="5880795"/>
            <a:ext cx="1828799" cy="788276"/>
          </a:xfrm>
          <a:prstGeom prst="rect">
            <a:avLst/>
          </a:prstGeom>
        </p:spPr>
      </p:pic>
      <p:sp>
        <p:nvSpPr>
          <p:cNvPr id="5" name="TextBox 5"/>
          <p:cNvSpPr txBox="1">
            <a:spLocks noChangeArrowheads="1"/>
          </p:cNvSpPr>
          <p:nvPr/>
        </p:nvSpPr>
        <p:spPr bwMode="auto">
          <a:xfrm>
            <a:off x="685800" y="635024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803873326"/>
              </p:ext>
            </p:extLst>
          </p:nvPr>
        </p:nvGraphicFramePr>
        <p:xfrm>
          <a:off x="685800" y="2209800"/>
          <a:ext cx="10972800" cy="2068612"/>
        </p:xfrm>
        <a:graphic>
          <a:graphicData uri="http://schemas.openxmlformats.org/drawingml/2006/table">
            <a:tbl>
              <a:tblPr firstRow="1" bandRow="1">
                <a:tableStyleId>{9D7B26C5-4107-4FEC-AEDC-1716B250A1EF}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Premium Level</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 </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$152</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$68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$228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$102</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$334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$216</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$394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$254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$176</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4"/>
                  </a:ext>
                </a:extLst>
              </a:tr>
            </a:tbl>
          </a:graphicData>
        </a:graphic>
      </p:graphicFrame>
      <p:sp>
        <p:nvSpPr>
          <p:cNvPr id="7" name="Rectangle 6"/>
          <p:cNvSpPr/>
          <p:nvPr/>
        </p:nvSpPr>
        <p:spPr>
          <a:xfrm>
            <a:off x="685800" y="4495800"/>
            <a:ext cx="10972800" cy="1323439"/>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Premiums shown are for the employee share for </a:t>
            </a:r>
            <a:r>
              <a:rPr kumimoji="0" lang="en-US" alt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active employees</a:t>
            </a: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Complete premium charts are found at tn.gov/PartnersForHealth. Click on </a:t>
            </a:r>
            <a:r>
              <a:rPr kumimoji="0" lang="en-US" alt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Premiums</a:t>
            </a: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in the top navigation.</a:t>
            </a:r>
          </a:p>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6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Premiums are for the BCBST Network S or Cigna LocalPlus network. Premiums do </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altLang="en-US" sz="16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include the cost for the broad BCBST Network P or Cigna OAP networks, which would add $65 to $130 more EACH MONTH depending on your tier.</a:t>
            </a:r>
          </a:p>
        </p:txBody>
      </p:sp>
    </p:spTree>
    <p:extLst>
      <p:ext uri="{BB962C8B-B14F-4D97-AF65-F5344CB8AC3E}">
        <p14:creationId xmlns:p14="http://schemas.microsoft.com/office/powerpoint/2010/main" val="196616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General Information</a:t>
            </a:r>
          </a:p>
        </p:txBody>
      </p:sp>
      <p:sp>
        <p:nvSpPr>
          <p:cNvPr id="3" name="Content Placeholder 2"/>
          <p:cNvSpPr>
            <a:spLocks noGrp="1"/>
          </p:cNvSpPr>
          <p:nvPr>
            <p:ph idx="1"/>
          </p:nvPr>
        </p:nvSpPr>
        <p:spPr>
          <a:xfrm>
            <a:off x="304800" y="1447800"/>
            <a:ext cx="11658600" cy="4495799"/>
          </a:xfrm>
        </p:spPr>
        <p:txBody>
          <a:bodyPr>
            <a:normAutofit/>
          </a:bodyPr>
          <a:lstStyle/>
          <a:p>
            <a:pPr marL="0" indent="0" algn="ctr">
              <a:buNone/>
            </a:pPr>
            <a:r>
              <a:rPr lang="en-US" sz="2000" b="1" dirty="0">
                <a:solidFill>
                  <a:srgbClr val="C00000"/>
                </a:solidFill>
              </a:rPr>
              <a:t>You are employed by the University of Tennessee </a:t>
            </a:r>
          </a:p>
          <a:p>
            <a:pPr marL="0" indent="0" algn="ctr">
              <a:buNone/>
            </a:pPr>
            <a:r>
              <a:rPr lang="en-US" sz="2000" b="1" dirty="0">
                <a:solidFill>
                  <a:srgbClr val="C00000"/>
                </a:solidFill>
              </a:rPr>
              <a:t>and </a:t>
            </a:r>
          </a:p>
          <a:p>
            <a:pPr marL="0" indent="0" algn="ctr">
              <a:buNone/>
            </a:pPr>
            <a:r>
              <a:rPr lang="en-US" sz="2000" b="1" dirty="0">
                <a:solidFill>
                  <a:srgbClr val="C00000"/>
                </a:solidFill>
              </a:rPr>
              <a:t>You are insured by the State of Tennessee. </a:t>
            </a:r>
          </a:p>
          <a:p>
            <a:pPr marL="0" indent="0">
              <a:buNone/>
            </a:pPr>
            <a:endParaRPr lang="en-US" sz="2000" b="1" dirty="0">
              <a:solidFill>
                <a:srgbClr val="C00000"/>
              </a:solidFill>
            </a:endParaRPr>
          </a:p>
          <a:p>
            <a:pPr marL="0" indent="0">
              <a:buNone/>
            </a:pPr>
            <a:r>
              <a:rPr lang="en-US" sz="2000" b="1" dirty="0">
                <a:solidFill>
                  <a:srgbClr val="C00000"/>
                </a:solidFill>
              </a:rPr>
              <a:t>The State makes all the decisions about coverage, premiums and management of plans</a:t>
            </a:r>
            <a:endParaRPr lang="en-US" sz="2000" dirty="0">
              <a:solidFill>
                <a:schemeClr val="tx2"/>
              </a:solidFill>
            </a:endParaRPr>
          </a:p>
          <a:p>
            <a:r>
              <a:rPr lang="en-US" sz="2000" b="1" dirty="0">
                <a:solidFill>
                  <a:schemeClr val="tx2"/>
                </a:solidFill>
              </a:rPr>
              <a:t>Your Department pays about 80% of the medical insurance monthly premium </a:t>
            </a:r>
            <a:r>
              <a:rPr lang="en-US" sz="2000" dirty="0">
                <a:solidFill>
                  <a:schemeClr val="tx2"/>
                </a:solidFill>
              </a:rPr>
              <a:t>for employees and dependents. This covers medical, behavioral health and pharmacy services.</a:t>
            </a:r>
          </a:p>
          <a:p>
            <a:r>
              <a:rPr lang="en-US" sz="2000" b="1" dirty="0">
                <a:solidFill>
                  <a:schemeClr val="tx2"/>
                </a:solidFill>
              </a:rPr>
              <a:t>IMPORTANT:  </a:t>
            </a:r>
            <a:r>
              <a:rPr lang="en-US" sz="2000" dirty="0">
                <a:solidFill>
                  <a:schemeClr val="tx2"/>
                </a:solidFill>
              </a:rPr>
              <a:t>Some decisions can only be made, without health questions, during your new hire period.  Please be aware of all the options available to you and make informed decisions, in a timely manner (within your 30 day window).</a:t>
            </a:r>
          </a:p>
          <a:p>
            <a:r>
              <a:rPr lang="en-US" sz="2000" dirty="0">
                <a:solidFill>
                  <a:schemeClr val="tx2"/>
                </a:solidFill>
              </a:rPr>
              <a:t>Always submit questions and paperwork to your </a:t>
            </a:r>
            <a:r>
              <a:rPr lang="en-US" sz="2000" b="1" dirty="0">
                <a:solidFill>
                  <a:schemeClr val="tx2"/>
                </a:solidFill>
              </a:rPr>
              <a:t>A</a:t>
            </a:r>
            <a:r>
              <a:rPr lang="en-US" sz="2000" dirty="0">
                <a:solidFill>
                  <a:schemeClr val="tx2"/>
                </a:solidFill>
              </a:rPr>
              <a:t>gency </a:t>
            </a:r>
            <a:r>
              <a:rPr lang="en-US" sz="2000" b="1" dirty="0">
                <a:solidFill>
                  <a:schemeClr val="tx2"/>
                </a:solidFill>
              </a:rPr>
              <a:t>B</a:t>
            </a:r>
            <a:r>
              <a:rPr lang="en-US" sz="2000" dirty="0">
                <a:solidFill>
                  <a:schemeClr val="tx2"/>
                </a:solidFill>
              </a:rPr>
              <a:t>enefits </a:t>
            </a:r>
            <a:r>
              <a:rPr lang="en-US" sz="2000" b="1" dirty="0">
                <a:solidFill>
                  <a:schemeClr val="tx2"/>
                </a:solidFill>
              </a:rPr>
              <a:t>C</a:t>
            </a:r>
            <a:r>
              <a:rPr lang="en-US" sz="2000" dirty="0">
                <a:solidFill>
                  <a:schemeClr val="tx2"/>
                </a:solidFill>
              </a:rPr>
              <a:t>oordinator (ABC)</a:t>
            </a:r>
          </a:p>
          <a:p>
            <a:r>
              <a:rPr lang="en-US" sz="2000" dirty="0">
                <a:solidFill>
                  <a:schemeClr val="tx2"/>
                </a:solidFill>
              </a:rPr>
              <a:t>The monitored, dedicated email for benefits is:   </a:t>
            </a:r>
            <a:r>
              <a:rPr lang="en-US" sz="2000" dirty="0">
                <a:solidFill>
                  <a:schemeClr val="tx2"/>
                </a:solidFill>
                <a:hlinkClick r:id="rId3"/>
              </a:rPr>
              <a:t>utinsurance@tennessee.edu</a:t>
            </a:r>
            <a:r>
              <a:rPr lang="en-US" sz="2000" dirty="0">
                <a:solidFill>
                  <a:schemeClr val="tx2"/>
                </a:solidFill>
              </a:rPr>
              <a:t> </a:t>
            </a:r>
          </a:p>
          <a:p>
            <a:endParaRPr lang="en-US" sz="2000" dirty="0">
              <a:solidFill>
                <a:schemeClr val="tx2"/>
              </a:solidFill>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59653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2023 Deductibles/Out-of-Pocket Maximums (in-network)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3445885"/>
              </p:ext>
            </p:extLst>
          </p:nvPr>
        </p:nvGraphicFramePr>
        <p:xfrm>
          <a:off x="609600" y="1295400"/>
          <a:ext cx="10668001" cy="4846326"/>
        </p:xfrm>
        <a:graphic>
          <a:graphicData uri="http://schemas.openxmlformats.org/drawingml/2006/table">
            <a:tbl>
              <a:tblPr firstRow="1" bandRow="1">
                <a:tableStyleId>{9D7B26C5-4107-4FEC-AEDC-1716B250A1EF}</a:tableStyleId>
              </a:tblPr>
              <a:tblGrid>
                <a:gridCol w="2667001">
                  <a:extLst>
                    <a:ext uri="{9D8B030D-6E8A-4147-A177-3AD203B41FA5}">
                      <a16:colId xmlns:a16="http://schemas.microsoft.com/office/drawing/2014/main" val="20000"/>
                    </a:ext>
                  </a:extLst>
                </a:gridCol>
                <a:gridCol w="197554">
                  <a:extLst>
                    <a:ext uri="{9D8B030D-6E8A-4147-A177-3AD203B41FA5}">
                      <a16:colId xmlns:a16="http://schemas.microsoft.com/office/drawing/2014/main" val="20001"/>
                    </a:ext>
                  </a:extLst>
                </a:gridCol>
                <a:gridCol w="2469444">
                  <a:extLst>
                    <a:ext uri="{9D8B030D-6E8A-4147-A177-3AD203B41FA5}">
                      <a16:colId xmlns:a16="http://schemas.microsoft.com/office/drawing/2014/main" val="20002"/>
                    </a:ext>
                  </a:extLst>
                </a:gridCol>
                <a:gridCol w="2667001">
                  <a:extLst>
                    <a:ext uri="{9D8B030D-6E8A-4147-A177-3AD203B41FA5}">
                      <a16:colId xmlns:a16="http://schemas.microsoft.com/office/drawing/2014/main" val="20003"/>
                    </a:ext>
                  </a:extLst>
                </a:gridCol>
                <a:gridCol w="2667001">
                  <a:extLst>
                    <a:ext uri="{9D8B030D-6E8A-4147-A177-3AD203B41FA5}">
                      <a16:colId xmlns:a16="http://schemas.microsoft.com/office/drawing/2014/main" val="20004"/>
                    </a:ext>
                  </a:extLst>
                </a:gridCol>
              </a:tblGrid>
              <a:tr h="370840">
                <a:tc gridSpan="2">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horzOverflow="overflow"/>
                </a:tc>
                <a:tc hMerge="1">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0"/>
                  </a:ext>
                </a:extLst>
              </a:tr>
              <a:tr h="370840">
                <a:tc gridSpan="2">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800" b="1" i="0" u="none" strike="noStrike" cap="none" normalizeH="0" baseline="0" dirty="0">
                        <a:ln>
                          <a:solidFill>
                            <a:schemeClr val="bg2">
                              <a:lumMod val="75000"/>
                            </a:schemeClr>
                          </a:solid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horzOverflow="overflow"/>
                </a:tc>
                <a:tc hMerge="1">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1"/>
                  </a:ext>
                </a:extLst>
              </a:tr>
              <a:tr h="325120">
                <a:tc gridSpan="5">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Deductibles</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$750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$1,300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$1,700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$1,125</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$1,950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$3,400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4"/>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$2,600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$3,400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5"/>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$1,875</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$3,250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$3,400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6"/>
                  </a:ext>
                </a:extLst>
              </a:tr>
              <a:tr h="370840">
                <a:tc gridSpan="5">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Out-of-Pocket Max</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$3,600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$4,400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$2,800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8"/>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$5,400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$6,600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$5,600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9"/>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$7,200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$8,800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$5,600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1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$11,000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$5,600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11"/>
                  </a:ext>
                </a:extLst>
              </a:tr>
            </a:tbl>
          </a:graphicData>
        </a:graphic>
      </p:graphicFrame>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58400" y="6208264"/>
            <a:ext cx="1219201" cy="525518"/>
          </a:xfrm>
          <a:prstGeom prst="rect">
            <a:avLst/>
          </a:prstGeom>
        </p:spPr>
      </p:pic>
      <p:sp>
        <p:nvSpPr>
          <p:cNvPr id="5" name="TextBox 5"/>
          <p:cNvSpPr txBox="1">
            <a:spLocks noChangeArrowheads="1"/>
          </p:cNvSpPr>
          <p:nvPr/>
        </p:nvSpPr>
        <p:spPr bwMode="auto">
          <a:xfrm>
            <a:off x="5334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48225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Pharmacy Benefits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CVS Caremark</a:t>
            </a:r>
          </a:p>
        </p:txBody>
      </p:sp>
      <p:sp>
        <p:nvSpPr>
          <p:cNvPr id="3" name="Content Placeholder 2"/>
          <p:cNvSpPr>
            <a:spLocks noGrp="1"/>
          </p:cNvSpPr>
          <p:nvPr>
            <p:ph idx="1"/>
          </p:nvPr>
        </p:nvSpPr>
        <p:spPr>
          <a:xfrm>
            <a:off x="381000" y="1447800"/>
            <a:ext cx="11506200" cy="4972050"/>
          </a:xfrm>
        </p:spPr>
        <p:txBody>
          <a:bodyPr>
            <a:normAutofit/>
          </a:bodyPr>
          <a:lstStyle/>
          <a:p>
            <a:pPr marL="0" indent="0">
              <a:spcBef>
                <a:spcPts val="600"/>
              </a:spcBef>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health plans include full prescription drug benefits </a:t>
            </a:r>
          </a:p>
          <a:p>
            <a:pPr marL="225425"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health plan you choose</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determines your out-of-pocket prescription costs (copay or coinsurance, deductible and out-of-pocket maximum).</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How much you pay depends on three things: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drug tier – if you choose a generic, preferred brand, non-preferred brand or specialty drug;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day supply you receive – 30-day (or &lt;30) supply or a 90-day (&gt;31) supply; and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you fill your prescription – at a retail, Retail-90 or mail order pharmacy.</a:t>
            </a:r>
          </a:p>
          <a:p>
            <a:pPr marL="0" indent="0">
              <a:spcBef>
                <a:spcPts val="600"/>
              </a:spcBef>
              <a:buNone/>
            </a:pPr>
            <a:endPar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info.caremark.com/stateoftn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to locate a pharmacy, compare estimated drug costs by plan and register on the CVS Caremark site. </a:t>
            </a:r>
          </a:p>
          <a:p>
            <a:pPr lvl="1">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Once registered, get details about your drug costs and savings, download the mobile app and more!</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about benefits, vaccines and how to save money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Pharmacy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spcBef>
                <a:spcPts val="600"/>
              </a:spcBef>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877.522.8679, 24/7, </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info.caremark.com/stateoftn</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53601" y="602571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600" b="1" dirty="0">
                <a:solidFill>
                  <a:srgbClr val="C00000"/>
                </a:solidFill>
              </a:rPr>
              <a:t>tn.gov/PartnersForHealth</a:t>
            </a:r>
          </a:p>
        </p:txBody>
      </p:sp>
    </p:spTree>
    <p:extLst>
      <p:ext uri="{BB962C8B-B14F-4D97-AF65-F5344CB8AC3E}">
        <p14:creationId xmlns:p14="http://schemas.microsoft.com/office/powerpoint/2010/main" val="180283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Pharmacy Benefits</a:t>
            </a:r>
          </a:p>
        </p:txBody>
      </p:sp>
      <p:graphicFrame>
        <p:nvGraphicFramePr>
          <p:cNvPr id="6" name="Table 5"/>
          <p:cNvGraphicFramePr>
            <a:graphicFrameLocks noGrp="1"/>
          </p:cNvGraphicFramePr>
          <p:nvPr>
            <p:extLst>
              <p:ext uri="{D42A27DB-BD31-4B8C-83A1-F6EECF244321}">
                <p14:modId xmlns:p14="http://schemas.microsoft.com/office/powerpoint/2010/main" val="3315551765"/>
              </p:ext>
            </p:extLst>
          </p:nvPr>
        </p:nvGraphicFramePr>
        <p:xfrm>
          <a:off x="2971800" y="1447800"/>
          <a:ext cx="8839200" cy="5317717"/>
        </p:xfrm>
        <a:graphic>
          <a:graphicData uri="http://schemas.openxmlformats.org/drawingml/2006/table">
            <a:tbl>
              <a:tblPr firstRow="1" firstCol="1" lastRow="1" lastCol="1" bandRow="1" bandCol="1">
                <a:tableStyleId>{9D7B26C5-4107-4FEC-AEDC-1716B250A1EF}</a:tableStyleId>
              </a:tblPr>
              <a:tblGrid>
                <a:gridCol w="2351886">
                  <a:extLst>
                    <a:ext uri="{9D8B030D-6E8A-4147-A177-3AD203B41FA5}">
                      <a16:colId xmlns:a16="http://schemas.microsoft.com/office/drawing/2014/main" val="20000"/>
                    </a:ext>
                  </a:extLst>
                </a:gridCol>
                <a:gridCol w="2006374">
                  <a:extLst>
                    <a:ext uri="{9D8B030D-6E8A-4147-A177-3AD203B41FA5}">
                      <a16:colId xmlns:a16="http://schemas.microsoft.com/office/drawing/2014/main" val="20001"/>
                    </a:ext>
                  </a:extLst>
                </a:gridCol>
                <a:gridCol w="1966339">
                  <a:extLst>
                    <a:ext uri="{9D8B030D-6E8A-4147-A177-3AD203B41FA5}">
                      <a16:colId xmlns:a16="http://schemas.microsoft.com/office/drawing/2014/main" val="20002"/>
                    </a:ext>
                  </a:extLst>
                </a:gridCol>
                <a:gridCol w="2514601">
                  <a:extLst>
                    <a:ext uri="{9D8B030D-6E8A-4147-A177-3AD203B41FA5}">
                      <a16:colId xmlns:a16="http://schemas.microsoft.com/office/drawing/2014/main" val="2806908110"/>
                    </a:ext>
                  </a:extLst>
                </a:gridCol>
              </a:tblGrid>
              <a:tr h="63095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8735" marR="0">
                        <a:lnSpc>
                          <a:spcPts val="990"/>
                        </a:lnSpc>
                        <a:spcBef>
                          <a:spcPts val="120"/>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38735" marR="0">
                        <a:lnSpc>
                          <a:spcPct val="100000"/>
                        </a:lnSpc>
                        <a:spcBef>
                          <a:spcPts val="12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PHARMACY</a:t>
                      </a:r>
                      <a:r>
                        <a:rPr lang="en-US" sz="1600" baseline="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p>
                    <a:p>
                      <a:pPr marL="38735" marR="0">
                        <a:lnSpc>
                          <a:spcPct val="100000"/>
                        </a:lnSpc>
                        <a:spcBef>
                          <a:spcPts val="12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(IN-NETWORK)*</a:t>
                      </a: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9395" marR="67310" indent="-168275">
                        <a:lnSpc>
                          <a:spcPts val="900"/>
                        </a:lnSpc>
                        <a:spcBef>
                          <a:spcPts val="255"/>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239395" marR="67310" indent="-168275">
                        <a:lnSpc>
                          <a:spcPts val="900"/>
                        </a:lnSpc>
                        <a:spcBef>
                          <a:spcPts val="255"/>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43205" marR="49530" indent="-128270">
                        <a:lnSpc>
                          <a:spcPts val="900"/>
                        </a:lnSpc>
                        <a:spcBef>
                          <a:spcPts val="255"/>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243205" marR="49530" indent="-128270">
                        <a:lnSpc>
                          <a:spcPts val="900"/>
                        </a:lnSpc>
                        <a:spcBef>
                          <a:spcPts val="255"/>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44450" algn="ctr">
                        <a:lnSpc>
                          <a:spcPts val="965"/>
                        </a:lnSpc>
                        <a:spcBef>
                          <a:spcPts val="0"/>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0" marR="44450" algn="ctr">
                        <a:lnSpc>
                          <a:spcPts val="965"/>
                        </a:lnSpc>
                        <a:spcBef>
                          <a:spcPts val="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6857">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ts val="1030"/>
                        </a:lnSpc>
                        <a:spcBef>
                          <a:spcPts val="95"/>
                        </a:spcBef>
                        <a:spcAft>
                          <a:spcPts val="0"/>
                        </a:spcAft>
                      </a:pPr>
                      <a:endPar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30-DAY SUPPLY</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665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 coinsurance after deductible is met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665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38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6857">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ts val="1030"/>
                        </a:lnSpc>
                        <a:spcBef>
                          <a:spcPts val="95"/>
                        </a:spcBef>
                        <a:spcAft>
                          <a:spcPts val="0"/>
                        </a:spcAft>
                      </a:pPr>
                      <a:endPar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90-DAY SUPPLY </a:t>
                      </a:r>
                      <a:r>
                        <a:rPr lang="en-US" sz="1400" dirty="0">
                          <a:effectLst/>
                          <a:latin typeface="Open Sans" panose="020B0606030504020204" pitchFamily="34" charset="0"/>
                          <a:ea typeface="Open Sans" panose="020B0606030504020204" pitchFamily="34" charset="0"/>
                          <a:cs typeface="Open Sans" panose="020B0606030504020204" pitchFamily="34" charset="0"/>
                        </a:rPr>
                        <a:t>(Retail-90 network pharmacy or mail order)</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665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 coinsurance after deductible is met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665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665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58346">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148590">
                        <a:lnSpc>
                          <a:spcPts val="900"/>
                        </a:lnSpc>
                        <a:spcBef>
                          <a:spcPts val="230"/>
                        </a:spcBef>
                        <a:spcAft>
                          <a:spcPts val="0"/>
                        </a:spcAft>
                      </a:pPr>
                      <a:endParaRPr lang="en-US"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925" marR="148590">
                        <a:lnSpc>
                          <a:spcPct val="100000"/>
                        </a:lnSpc>
                        <a:spcBef>
                          <a:spcPts val="230"/>
                        </a:spcBef>
                        <a:spcAft>
                          <a:spcPts val="0"/>
                        </a:spcAft>
                      </a:pPr>
                      <a:r>
                        <a:rPr lang="en-US" sz="14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Maintenance medications </a:t>
                      </a:r>
                      <a:r>
                        <a:rPr lang="en-US"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4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90-DAY SUPPLY of </a:t>
                      </a:r>
                      <a:r>
                        <a:rPr lang="en-US"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certain maintenance medications from a 90-day network pharmacy or mail order)</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2665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10%coinsurance without having to meet deductible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665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707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40817">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5560" marR="0">
                        <a:lnSpc>
                          <a:spcPts val="1030"/>
                        </a:lnSpc>
                        <a:spcBef>
                          <a:spcPts val="9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5560"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SPECIALITY Medication Tier 1 </a:t>
                      </a:r>
                      <a:r>
                        <a:rPr lang="en-US"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(generics; 30-day supply from a specialty network pharmacy</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30880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Coinsurance</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151765" marR="67310" indent="-72390">
                        <a:lnSpc>
                          <a:spcPct val="83000"/>
                        </a:lnSpc>
                        <a:spcBef>
                          <a:spcPts val="280"/>
                        </a:spcBef>
                        <a:spcAft>
                          <a:spcPts val="0"/>
                        </a:spcAft>
                      </a:pPr>
                      <a:r>
                        <a:rPr lang="en-US" sz="1100" dirty="0">
                          <a:effectLst/>
                          <a:latin typeface="Open Sans" panose="020B0606030504020204" pitchFamily="34" charset="0"/>
                          <a:ea typeface="Open Sans" panose="020B0606030504020204" pitchFamily="34" charset="0"/>
                          <a:cs typeface="Open Sans" panose="020B0606030504020204" pitchFamily="34" charset="0"/>
                        </a:rPr>
                        <a:t>20% (min $100; max $200)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133985" marR="49530" indent="-72390">
                        <a:lnSpc>
                          <a:spcPct val="83000"/>
                        </a:lnSpc>
                        <a:spcBef>
                          <a:spcPts val="280"/>
                        </a:spcBef>
                        <a:spcAft>
                          <a:spcPts val="0"/>
                        </a:spcAft>
                      </a:pPr>
                      <a:r>
                        <a:rPr lang="en-US" sz="1100" dirty="0">
                          <a:effectLst/>
                          <a:latin typeface="Open Sans" panose="020B0606030504020204" pitchFamily="34" charset="0"/>
                          <a:ea typeface="Open Sans" panose="020B0606030504020204" pitchFamily="34" charset="0"/>
                          <a:cs typeface="Open Sans" panose="020B0606030504020204" pitchFamily="34" charset="0"/>
                        </a:rPr>
                        <a:t>20% (min $100; max $200)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49530" indent="-72390">
                        <a:lnSpc>
                          <a:spcPct val="83000"/>
                        </a:lnSpc>
                        <a:spcBef>
                          <a:spcPts val="280"/>
                        </a:spcBef>
                        <a:spcAft>
                          <a:spcPts val="0"/>
                        </a:spcAft>
                      </a:pPr>
                      <a:r>
                        <a:rPr lang="en-US" sz="1100" dirty="0">
                          <a:effectLst/>
                          <a:latin typeface="Open Sans" panose="020B0606030504020204" pitchFamily="34" charset="0"/>
                          <a:ea typeface="Open Sans" panose="020B0606030504020204" pitchFamily="34" charset="0"/>
                          <a:cs typeface="Open Sans" panose="020B0606030504020204" pitchFamily="34" charset="0"/>
                        </a:rPr>
                        <a:t>20% after deductible</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04800">
                <a:tc gridSpan="4">
                  <a:txBody>
                    <a:bodyPr/>
                    <a:lstStyle/>
                    <a:p>
                      <a:pPr marL="34925" marR="0">
                        <a:lnSpc>
                          <a:spcPct val="115000"/>
                        </a:lnSpc>
                        <a:spcBef>
                          <a:spcPts val="105"/>
                        </a:spcBef>
                        <a:spcAft>
                          <a:spcPts val="0"/>
                        </a:spcAft>
                      </a:pPr>
                      <a:r>
                        <a:rPr lang="en-US" sz="14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SPECIALITY Medication Tier 2 </a:t>
                      </a:r>
                      <a:r>
                        <a:rPr lang="en-US" sz="1400" dirty="0">
                          <a:effectLst/>
                          <a:latin typeface="Open Sans" panose="020B0606030504020204" pitchFamily="34" charset="0"/>
                          <a:ea typeface="Open Sans" panose="020B0606030504020204" pitchFamily="34" charset="0"/>
                          <a:cs typeface="Open Sans" panose="020B0606030504020204" pitchFamily="34" charset="0"/>
                        </a:rPr>
                        <a:t>(all brands; 30-day supply from a specialty network pharmacy</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51765" marR="67310" indent="-72390">
                        <a:lnSpc>
                          <a:spcPct val="83000"/>
                        </a:lnSpc>
                        <a:spcBef>
                          <a:spcPts val="280"/>
                        </a:spcBef>
                        <a:spcAft>
                          <a:spcPts val="0"/>
                        </a:spcAft>
                      </a:pP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33985" marR="49530" indent="-72390">
                        <a:lnSpc>
                          <a:spcPct val="83000"/>
                        </a:lnSpc>
                        <a:spcBef>
                          <a:spcPts val="280"/>
                        </a:spcBef>
                        <a:spcAft>
                          <a:spcPts val="0"/>
                        </a:spcAft>
                      </a:pP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33985" marR="49530" indent="-72390">
                        <a:lnSpc>
                          <a:spcPct val="83000"/>
                        </a:lnSpc>
                        <a:spcBef>
                          <a:spcPts val="280"/>
                        </a:spcBef>
                        <a:spcAft>
                          <a:spcPts val="0"/>
                        </a:spcAft>
                      </a:pP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517009"/>
                  </a:ext>
                </a:extLst>
              </a:tr>
              <a:tr h="440918">
                <a:tc>
                  <a:txBody>
                    <a:body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Coinsurance</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51765" marR="67310" indent="-72390">
                        <a:lnSpc>
                          <a:spcPct val="83000"/>
                        </a:lnSpc>
                        <a:spcBef>
                          <a:spcPts val="280"/>
                        </a:spcBef>
                        <a:spcAft>
                          <a:spcPts val="0"/>
                        </a:spcAft>
                      </a:pPr>
                      <a:r>
                        <a:rPr lang="en-US" sz="1100" b="0" dirty="0">
                          <a:effectLst/>
                          <a:latin typeface="Open Sans" panose="020B0606030504020204" pitchFamily="34" charset="0"/>
                          <a:ea typeface="Open Sans" panose="020B0606030504020204" pitchFamily="34" charset="0"/>
                          <a:cs typeface="Open Sans" panose="020B0606030504020204" pitchFamily="34" charset="0"/>
                        </a:rPr>
                        <a:t>30% (min $200; max $400)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33985" marR="49530" indent="-72390">
                        <a:lnSpc>
                          <a:spcPct val="83000"/>
                        </a:lnSpc>
                        <a:spcBef>
                          <a:spcPts val="280"/>
                        </a:spcBef>
                        <a:spcAft>
                          <a:spcPts val="0"/>
                        </a:spcAft>
                      </a:pPr>
                      <a:r>
                        <a:rPr lang="en-US" sz="1100" b="0" dirty="0">
                          <a:effectLst/>
                          <a:latin typeface="Open Sans" panose="020B0606030504020204" pitchFamily="34" charset="0"/>
                          <a:ea typeface="Open Sans" panose="020B0606030504020204" pitchFamily="34" charset="0"/>
                          <a:cs typeface="Open Sans" panose="020B0606030504020204" pitchFamily="34" charset="0"/>
                        </a:rPr>
                        <a:t>30% (min $200; max $400)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33985" marR="49530" indent="-72390">
                        <a:lnSpc>
                          <a:spcPct val="83000"/>
                        </a:lnSpc>
                        <a:spcBef>
                          <a:spcPts val="280"/>
                        </a:spcBef>
                        <a:spcAft>
                          <a:spcPts val="0"/>
                        </a:spcAft>
                      </a:pPr>
                      <a:r>
                        <a:rPr lang="en-US" sz="1100" dirty="0">
                          <a:effectLst/>
                          <a:latin typeface="Open Sans" panose="020B0606030504020204" pitchFamily="34" charset="0"/>
                          <a:ea typeface="Open Sans" panose="020B0606030504020204" pitchFamily="34" charset="0"/>
                          <a:cs typeface="Open Sans" panose="020B0606030504020204" pitchFamily="34" charset="0"/>
                        </a:rPr>
                        <a:t>20% after deductible</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6596031"/>
                  </a:ext>
                </a:extLst>
              </a:tr>
            </a:tbl>
          </a:graphicData>
        </a:graphic>
      </p:graphicFrame>
      <p:sp>
        <p:nvSpPr>
          <p:cNvPr id="7" name="TextBox 6"/>
          <p:cNvSpPr txBox="1"/>
          <p:nvPr/>
        </p:nvSpPr>
        <p:spPr>
          <a:xfrm>
            <a:off x="228600" y="1524000"/>
            <a:ext cx="2438400" cy="4185761"/>
          </a:xfrm>
          <a:prstGeom prst="rect">
            <a:avLst/>
          </a:prstGeom>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fontAlgn="base">
              <a:spcBef>
                <a:spcPct val="0"/>
              </a:spcBef>
              <a:spcAft>
                <a:spcPct val="0"/>
              </a:spcAft>
              <a:defRPr/>
            </a:pPr>
            <a:r>
              <a:rPr lang="en-US" sz="1600" b="1" kern="0" dirty="0">
                <a:solidFill>
                  <a:srgbClr val="FFFFFF"/>
                </a:solidFill>
                <a:latin typeface="Arial" pitchFamily="34" charset="0"/>
                <a:ea typeface="ＭＳ Ｐゴシック" pitchFamily="34" charset="-128"/>
                <a:cs typeface="Arial" pitchFamily="34" charset="0"/>
              </a:rPr>
              <a:t>*These are the in-network pharmacy benefit copays and coinsurance. If out of network pharmacy benefits are available, they are different and will cost you more.  </a:t>
            </a:r>
          </a:p>
          <a:p>
            <a:pPr fontAlgn="base">
              <a:spcBef>
                <a:spcPct val="0"/>
              </a:spcBef>
              <a:spcAft>
                <a:spcPct val="0"/>
              </a:spcAft>
              <a:defRPr/>
            </a:pPr>
            <a:endParaRPr lang="en-US" sz="1600" b="1" kern="0" dirty="0">
              <a:solidFill>
                <a:srgbClr val="FFFFFF"/>
              </a:solidFill>
              <a:latin typeface="Arial" pitchFamily="34" charset="0"/>
              <a:ea typeface="ＭＳ Ｐゴシック" pitchFamily="34" charset="-128"/>
              <a:cs typeface="Arial" pitchFamily="34" charset="0"/>
            </a:endParaRPr>
          </a:p>
          <a:p>
            <a:pPr fontAlgn="base">
              <a:spcBef>
                <a:spcPct val="0"/>
              </a:spcBef>
              <a:spcAft>
                <a:spcPct val="0"/>
              </a:spcAft>
              <a:defRPr/>
            </a:pPr>
            <a:r>
              <a:rPr lang="en-US" sz="1600" b="1" kern="0" dirty="0">
                <a:solidFill>
                  <a:srgbClr val="FFFFFF"/>
                </a:solidFill>
                <a:latin typeface="Arial" pitchFamily="34" charset="0"/>
                <a:ea typeface="ＭＳ Ｐゴシック" pitchFamily="34" charset="-128"/>
                <a:cs typeface="Arial" pitchFamily="34" charset="0"/>
              </a:rPr>
              <a:t>**Specialty drugs must be filled through a Specialty Network Pharmacy and can only be filled every 30 days. </a:t>
            </a:r>
          </a:p>
          <a:p>
            <a:pPr fontAlgn="base">
              <a:spcBef>
                <a:spcPct val="0"/>
              </a:spcBef>
              <a:spcAft>
                <a:spcPct val="0"/>
              </a:spcAft>
              <a:defRPr/>
            </a:pPr>
            <a:endParaRPr lang="en-US" sz="1200" b="1" kern="0" dirty="0">
              <a:solidFill>
                <a:srgbClr val="FFFFFF"/>
              </a:solidFill>
              <a:latin typeface="Arial" pitchFamily="34" charset="0"/>
              <a:ea typeface="ＭＳ Ｐゴシック" pitchFamily="34" charset="-128"/>
              <a:cs typeface="Arial" pitchFamily="34" charset="0"/>
            </a:endParaRPr>
          </a:p>
          <a:p>
            <a:pPr fontAlgn="base">
              <a:spcBef>
                <a:spcPct val="0"/>
              </a:spcBef>
              <a:spcAft>
                <a:spcPct val="0"/>
              </a:spcAft>
              <a:defRPr/>
            </a:pPr>
            <a:r>
              <a:rPr lang="en-US" sz="1400" kern="0" dirty="0">
                <a:solidFill>
                  <a:srgbClr val="000000"/>
                </a:solidFill>
                <a:latin typeface="Arial" pitchFamily="34" charset="0"/>
                <a:ea typeface="ＭＳ Ｐゴシック" pitchFamily="34" charset="-128"/>
                <a:cs typeface="Arial" pitchFamily="34" charset="0"/>
              </a:rPr>
              <a:t> </a:t>
            </a:r>
          </a:p>
        </p:txBody>
      </p:sp>
    </p:spTree>
    <p:extLst>
      <p:ext uri="{BB962C8B-B14F-4D97-AF65-F5344CB8AC3E}">
        <p14:creationId xmlns:p14="http://schemas.microsoft.com/office/powerpoint/2010/main" val="339107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Telehealth – 24/7 virtual medical care</a:t>
            </a:r>
          </a:p>
        </p:txBody>
      </p:sp>
      <p:sp>
        <p:nvSpPr>
          <p:cNvPr id="3" name="Content Placeholder 2"/>
          <p:cNvSpPr>
            <a:spLocks noGrp="1"/>
          </p:cNvSpPr>
          <p:nvPr>
            <p:ph idx="1"/>
          </p:nvPr>
        </p:nvSpPr>
        <p:spPr>
          <a:xfrm>
            <a:off x="381000" y="1447801"/>
            <a:ext cx="11430000" cy="4972049"/>
          </a:xfrm>
        </p:spPr>
        <p:txBody>
          <a:bodyPr>
            <a:normAutofit/>
          </a:bodyPr>
          <a:lstStyle/>
          <a:p>
            <a:pPr marL="0" indent="0" eaLnBrk="0" fontAlgn="base" hangingPunct="0">
              <a:spcBef>
                <a:spcPts val="0"/>
              </a:spcBef>
              <a:spcAft>
                <a:spcPts val="600"/>
              </a:spcAft>
              <a:buClr>
                <a:srgbClr val="C4262E"/>
              </a:buClr>
              <a:buSzPct val="110000"/>
              <a:buNone/>
              <a:defRPr/>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health plan members have access to virtual telehealth visits </a:t>
            </a:r>
            <a:endPar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eaLnBrk="0" fontAlgn="base" hangingPunct="0">
              <a:spcBef>
                <a:spcPts val="0"/>
              </a:spcBef>
              <a:spcAft>
                <a:spcPts val="600"/>
              </a:spcAft>
              <a:buClr>
                <a:srgbClr val="C4262E"/>
              </a:buClr>
              <a:buSzPct val="110000"/>
              <a:defRPr/>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PhysicianNow and MDLive carrier-sponsored 24/7 virtual medical care </a:t>
            </a:r>
          </a:p>
          <a:p>
            <a:pPr marL="225425" indent="-225425" eaLnBrk="0" fontAlgn="base" hangingPunct="0">
              <a:spcBef>
                <a:spcPts val="0"/>
              </a:spcBef>
              <a:spcAft>
                <a:spcPts val="600"/>
              </a:spcAft>
              <a:buClr>
                <a:srgbClr val="C4262E"/>
              </a:buClr>
              <a:buSzPct val="110000"/>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alk to a doctor for non-emergency medical care by phone, computer or tablet from anywhere. </a:t>
            </a:r>
          </a:p>
          <a:p>
            <a:pPr marL="225425" indent="-225425" eaLnBrk="0" fontAlgn="base" hangingPunct="0">
              <a:spcBef>
                <a:spcPts val="0"/>
              </a:spcBef>
              <a:spcAft>
                <a:spcPts val="600"/>
              </a:spcAft>
              <a:buClr>
                <a:srgbClr val="C4262E"/>
              </a:buClr>
              <a:buSzPct val="110000"/>
              <a:defRPr/>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Cost is less than a typical office visit when you use PhysicianNow or MDLive programs sponsored by BlueCross BlueShield and Cigna.</a:t>
            </a:r>
          </a:p>
          <a:p>
            <a:pPr marL="225425" indent="-225425" eaLnBrk="0" fontAlgn="base" hangingPunct="0">
              <a:spcBef>
                <a:spcPts val="0"/>
              </a:spcBef>
              <a:spcAft>
                <a:spcPts val="600"/>
              </a:spcAft>
              <a:buClr>
                <a:srgbClr val="C4262E"/>
              </a:buClr>
              <a:buSzPct val="110000"/>
              <a:defRPr/>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eaLnBrk="0" fontAlgn="base" hangingPunct="0">
              <a:spcBef>
                <a:spcPts val="0"/>
              </a:spcBef>
              <a:spcAft>
                <a:spcPts val="600"/>
              </a:spcAft>
              <a:buClr>
                <a:srgbClr val="C4262E"/>
              </a:buClr>
              <a:buSzPct val="110000"/>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 Now and MDLive telehealth program costs</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625475" lvl="1" indent="-225425" eaLnBrk="0" fontAlgn="base" hangingPunct="0">
              <a:spcBef>
                <a:spcPts val="0"/>
              </a:spcBef>
              <a:spcAft>
                <a:spcPts val="600"/>
              </a:spcAft>
              <a:buClr>
                <a:srgbClr val="C4262E"/>
              </a:buClr>
              <a:buSzPct val="110000"/>
              <a:defRPr/>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PPO members: </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Copay is $15</a:t>
            </a:r>
          </a:p>
          <a:p>
            <a:pPr marL="625475" lvl="1" indent="-225425" eaLnBrk="0" fontAlgn="base" hangingPunct="0">
              <a:spcBef>
                <a:spcPts val="0"/>
              </a:spcBef>
              <a:spcAft>
                <a:spcPts val="600"/>
              </a:spcAft>
              <a:buClr>
                <a:srgbClr val="C4262E"/>
              </a:buClr>
              <a:buSzPct val="110000"/>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 members: </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Pay the negotiated rate per visit until reaching the deductible – then primary office visit coinsurance applies</a:t>
            </a:r>
          </a:p>
          <a:p>
            <a:pPr marL="625475" lvl="1" indent="-225425" eaLnBrk="0" fontAlgn="base" hangingPunct="0">
              <a:spcBef>
                <a:spcPts val="0"/>
              </a:spcBef>
              <a:spcAft>
                <a:spcPts val="600"/>
              </a:spcAft>
              <a:buClr>
                <a:srgbClr val="C4262E"/>
              </a:buClr>
              <a:buSzPct val="110000"/>
              <a:defRPr/>
            </a:pP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log in and select the service – details are on the website</a:t>
            </a:r>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 under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Telehealth </a:t>
            </a:r>
            <a:r>
              <a:rPr lang="en-US"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924697"/>
            <a:ext cx="1828799" cy="788276"/>
          </a:xfrm>
          <a:prstGeom prst="rect">
            <a:avLst/>
          </a:prstGeom>
        </p:spPr>
      </p:pic>
      <p:sp>
        <p:nvSpPr>
          <p:cNvPr id="5" name="TextBox 5"/>
          <p:cNvSpPr txBox="1">
            <a:spLocks noChangeArrowheads="1"/>
          </p:cNvSpPr>
          <p:nvPr/>
        </p:nvSpPr>
        <p:spPr bwMode="auto">
          <a:xfrm>
            <a:off x="606083" y="6424832"/>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19602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Behavioral Health &amp; Substance Use Services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Optum</a:t>
            </a:r>
          </a:p>
        </p:txBody>
      </p:sp>
      <p:sp>
        <p:nvSpPr>
          <p:cNvPr id="3" name="Content Placeholder 2"/>
          <p:cNvSpPr>
            <a:spLocks noGrp="1"/>
          </p:cNvSpPr>
          <p:nvPr>
            <p:ph idx="1"/>
          </p:nvPr>
        </p:nvSpPr>
        <p:spPr>
          <a:xfrm>
            <a:off x="381000" y="1600200"/>
            <a:ext cx="11582400" cy="4724400"/>
          </a:xfrm>
        </p:spPr>
        <p:txBody>
          <a:bodyPr>
            <a:normAutofit/>
          </a:bodyPr>
          <a:lstStyle/>
          <a:p>
            <a:pPr marL="0" indent="0" fontAlgn="base">
              <a:spcBef>
                <a:spcPts val="60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benefits available to members/dependents enrolled in medical insurance. </a:t>
            </a:r>
          </a:p>
          <a:p>
            <a:pPr marL="0" indent="0" fontAlgn="base">
              <a:spcBef>
                <a:spcPts val="600"/>
              </a:spcBef>
              <a:buClr>
                <a:srgbClr val="C4262E"/>
              </a:buClr>
              <a:buSzPct val="110000"/>
              <a:buNone/>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members will receive an Optum ID card for services. </a:t>
            </a:r>
          </a:p>
          <a:p>
            <a:pPr marL="0" indent="0" fontAlgn="base">
              <a:lnSpc>
                <a:spcPct val="90000"/>
              </a:lnSpc>
              <a:spcBef>
                <a:spcPct val="65000"/>
              </a:spcBef>
              <a:buClr>
                <a:srgbClr val="C4262E"/>
              </a:buClr>
              <a:buSzPct val="110000"/>
              <a:buNone/>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can find a network provider (in-person or virtual visits), explain benefits, identify best treatment options, schedule appointments and answer questions.</a:t>
            </a:r>
          </a:p>
          <a:p>
            <a:pPr marL="209550" indent="-209550" fontAlgn="base">
              <a:lnSpc>
                <a:spcPct val="90000"/>
              </a:lnSpc>
              <a:spcBef>
                <a:spcPct val="65000"/>
              </a:spcBef>
              <a:buClr>
                <a:srgbClr val="C4262E"/>
              </a:buClr>
              <a:buSzPct val="110000"/>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TalkSpace online therapy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communicate with a therapist by text, audio or video 24/7 from your smartphone – cost share applies</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Substance User Disorder Preferred Facility Network</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on-demand mobile app to help with stress, anxiety and depression</a:t>
            </a:r>
          </a:p>
          <a:p>
            <a:pPr marL="0" lvl="3" indent="0" fontAlgn="base">
              <a:lnSpc>
                <a:spcPct val="90000"/>
              </a:lnSpc>
              <a:spcBef>
                <a:spcPct val="15000"/>
              </a:spcBef>
              <a:buClr>
                <a:srgbClr val="C4262E"/>
              </a:buClr>
              <a:buSzPct val="110000"/>
              <a:buNone/>
              <a:defRPr/>
            </a:pPr>
            <a:endPar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lnSpc>
                <a:spcPct val="90000"/>
              </a:lnSpc>
              <a:spcBef>
                <a:spcPct val="15000"/>
              </a:spcBef>
              <a:buClr>
                <a:srgbClr val="C4262E"/>
              </a:buClr>
              <a:buSzPct val="110000"/>
              <a:buNone/>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a:t>
            </a:r>
            <a:r>
              <a:rPr lang="en-US" sz="1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 </a:t>
            </a:r>
            <a:r>
              <a:rPr lang="en-US" sz="1800" b="1"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Behavioral Health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lvl="3" indent="0" fontAlgn="base">
              <a:lnSpc>
                <a:spcPct val="90000"/>
              </a:lnSpc>
              <a:spcBef>
                <a:spcPct val="15000"/>
              </a:spcBef>
              <a:buClr>
                <a:srgbClr val="C4262E"/>
              </a:buClr>
              <a:buSzPct val="110000"/>
              <a:buNone/>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access all programs and services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get help finding a provider</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48912" y="5945506"/>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44678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1682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Here4TN - Employee Assistance Program </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Optum</a:t>
            </a:r>
          </a:p>
        </p:txBody>
      </p:sp>
      <p:sp>
        <p:nvSpPr>
          <p:cNvPr id="3" name="Content Placeholder 2"/>
          <p:cNvSpPr>
            <a:spLocks noGrp="1"/>
          </p:cNvSpPr>
          <p:nvPr>
            <p:ph idx="1"/>
          </p:nvPr>
        </p:nvSpPr>
        <p:spPr>
          <a:xfrm>
            <a:off x="381001" y="1600200"/>
            <a:ext cx="11429997" cy="4648200"/>
          </a:xfrm>
        </p:spPr>
        <p:txBody>
          <a:bodyPr>
            <a:normAutofit lnSpcReduction="10000"/>
          </a:bodyPr>
          <a:lstStyle/>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 EAP available to all benefits-eligible state/higher education employees and eligible dependents, even if not enrolled in a health plan. </a:t>
            </a:r>
          </a:p>
          <a:p>
            <a:pPr marL="0" indent="0" fontAlgn="base">
              <a:spcBef>
                <a:spcPts val="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are offered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individuals eligible to participate. </a:t>
            </a:r>
          </a:p>
          <a:p>
            <a:pPr marL="0" indent="0" fontAlgn="base">
              <a:spcBef>
                <a:spcPts val="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Specialists available 24/7 to assist with stress, legal, financial, mediation and work/life services.</a:t>
            </a:r>
          </a:p>
          <a:p>
            <a:pPr marL="0" indent="0" fontAlgn="base">
              <a:spcBef>
                <a:spcPts val="0"/>
              </a:spcBef>
              <a:buClr>
                <a:srgbClr val="C4262E"/>
              </a:buClr>
              <a:buSzPct val="110000"/>
              <a:buNone/>
              <a:defRPr/>
            </a:pP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09550" indent="-209550" fontAlgn="base">
              <a:spcBef>
                <a:spcPts val="0"/>
              </a:spcBef>
              <a:buClr>
                <a:srgbClr val="C4262E"/>
              </a:buClr>
              <a:buSzPct val="110000"/>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counseling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five visits, per problem, per year, per individual at no cost to you. By phone or virtual visit. Prior authorization required. </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 on-demand mobile app to help with stress, anxiety and depression</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Charge at Work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telephonic coaching program helps members with depression improve performance at work</a:t>
            </a:r>
          </a:p>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and </a:t>
            </a:r>
            <a:r>
              <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EAP</a:t>
            </a:r>
            <a:r>
              <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EAP programs and services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help finding a provider</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0" y="5853896"/>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94429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Wellness Program</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ActiveHealth</a:t>
            </a:r>
          </a:p>
        </p:txBody>
      </p:sp>
      <p:sp>
        <p:nvSpPr>
          <p:cNvPr id="3" name="Content Placeholder 2"/>
          <p:cNvSpPr>
            <a:spLocks noGrp="1"/>
          </p:cNvSpPr>
          <p:nvPr>
            <p:ph idx="1"/>
          </p:nvPr>
        </p:nvSpPr>
        <p:spPr>
          <a:xfrm>
            <a:off x="228600" y="1537139"/>
            <a:ext cx="11582400" cy="4863661"/>
          </a:xfrm>
        </p:spPr>
        <p:txBody>
          <a:bodyPr>
            <a:normAutofit/>
          </a:bodyPr>
          <a:lstStyle/>
          <a:p>
            <a:pPr marL="53975" indent="0"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for state/higher education employees and spouses (excludes retirees) enrolled in the health plan. </a:t>
            </a:r>
          </a:p>
          <a:p>
            <a:pPr marL="53975" indent="0" eaLnBrk="0" fontAlgn="base" hangingPunct="0">
              <a:spcBef>
                <a:spcPts val="600"/>
              </a:spcBef>
              <a:buClr>
                <a:srgbClr val="C00000"/>
              </a:buClr>
              <a:buNone/>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includes: </a:t>
            </a:r>
          </a:p>
          <a:p>
            <a:pPr>
              <a:spcBef>
                <a:spcPts val="0"/>
              </a:spcBef>
            </a:pPr>
            <a:r>
              <a:rPr lang="en-US" sz="1600" b="1" dirty="0">
                <a:solidFill>
                  <a:schemeClr val="tx2"/>
                </a:solidFill>
              </a:rPr>
              <a:t>Cash incentives: </a:t>
            </a:r>
            <a:r>
              <a:rPr lang="en-US" sz="1600" dirty="0">
                <a:solidFill>
                  <a:schemeClr val="tx2"/>
                </a:solidFill>
              </a:rPr>
              <a:t>Up to $250 each for enrolled employees and spouses. </a:t>
            </a:r>
          </a:p>
          <a:p>
            <a:pPr lvl="1">
              <a:spcBef>
                <a:spcPts val="0"/>
              </a:spcBef>
            </a:pPr>
            <a:r>
              <a:rPr lang="en-US" dirty="0">
                <a:solidFill>
                  <a:schemeClr val="tx2"/>
                </a:solidFill>
              </a:rPr>
              <a:t>Enrolled state employees can put wellness program cash incentives into their HSAs (counts toward overall HSA IRS annual maximum)</a:t>
            </a:r>
          </a:p>
          <a:p>
            <a:pPr>
              <a:spcBef>
                <a:spcPts val="0"/>
              </a:spcBef>
            </a:pPr>
            <a:r>
              <a:rPr lang="en-US" sz="1600" b="1" dirty="0">
                <a:solidFill>
                  <a:schemeClr val="tx2"/>
                </a:solidFill>
              </a:rPr>
              <a:t>Weight Management Program: </a:t>
            </a:r>
            <a:r>
              <a:rPr lang="en-US" sz="1600" dirty="0">
                <a:solidFill>
                  <a:schemeClr val="tx2"/>
                </a:solidFill>
              </a:rPr>
              <a:t>12-month program for those ready to lose weight. Contact ActiveHealth for details. </a:t>
            </a:r>
          </a:p>
          <a:p>
            <a:pPr marL="0" indent="0">
              <a:spcBef>
                <a:spcPts val="0"/>
              </a:spcBef>
              <a:buNone/>
            </a:pPr>
            <a:r>
              <a:rPr lang="en-US" dirty="0">
                <a:solidFill>
                  <a:schemeClr val="tx1"/>
                </a:solidFill>
              </a:rPr>
              <a:t> </a:t>
            </a:r>
            <a:endParaRPr lang="en-US" sz="1800" dirty="0">
              <a:solidFill>
                <a:schemeClr val="tx1"/>
              </a:solidFill>
            </a:endParaRPr>
          </a:p>
          <a:p>
            <a:pPr marL="0" indent="0">
              <a:spcBef>
                <a:spcPts val="0"/>
              </a:spcBef>
              <a:buNone/>
            </a:pPr>
            <a:r>
              <a:rPr lang="en-US" dirty="0">
                <a:solidFill>
                  <a:schemeClr val="tx2"/>
                </a:solidFill>
              </a:rPr>
              <a:t>Information about programs, activities and a</a:t>
            </a:r>
            <a:r>
              <a:rPr lang="en-US" dirty="0">
                <a:solidFill>
                  <a:schemeClr val="tx1"/>
                </a:solidFill>
              </a:rPr>
              <a:t> </a:t>
            </a:r>
            <a:r>
              <a:rPr lang="en-US" b="1" dirty="0">
                <a:solidFill>
                  <a:srgbClr val="C00000"/>
                </a:solidFill>
              </a:rPr>
              <a:t>printable</a:t>
            </a:r>
            <a:r>
              <a:rPr lang="en-US" dirty="0">
                <a:solidFill>
                  <a:srgbClr val="C00000"/>
                </a:solidFill>
              </a:rPr>
              <a:t> </a:t>
            </a:r>
            <a:r>
              <a:rPr lang="en-US" b="1" dirty="0">
                <a:solidFill>
                  <a:srgbClr val="C00000"/>
                </a:solidFill>
              </a:rPr>
              <a:t>Incentive Table </a:t>
            </a:r>
            <a:r>
              <a:rPr lang="en-US" dirty="0">
                <a:solidFill>
                  <a:schemeClr val="tx2"/>
                </a:solidFill>
              </a:rPr>
              <a:t>are at tn.gov/PartnersForHealth under </a:t>
            </a:r>
            <a:r>
              <a:rPr lang="en-US" b="1" dirty="0">
                <a:solidFill>
                  <a:schemeClr val="tx2"/>
                </a:solidFill>
                <a:hlinkClick r:id="rId3">
                  <a:extLst>
                    <a:ext uri="{A12FA001-AC4F-418D-AE19-62706E023703}">
                      <ahyp:hlinkClr xmlns:ahyp="http://schemas.microsoft.com/office/drawing/2018/hyperlinkcolor" val="tx"/>
                    </a:ext>
                  </a:extLst>
                </a:hlinkClick>
              </a:rPr>
              <a:t>Wellness</a:t>
            </a:r>
            <a:r>
              <a:rPr lang="en-US" dirty="0">
                <a:solidFill>
                  <a:schemeClr val="tx2"/>
                </a:solidFill>
              </a:rPr>
              <a:t>. </a:t>
            </a:r>
          </a:p>
          <a:p>
            <a:pPr marL="0" indent="0">
              <a:spcBef>
                <a:spcPts val="0"/>
              </a:spcBef>
              <a:buNone/>
            </a:pPr>
            <a:r>
              <a:rPr lang="en-US" dirty="0">
                <a:solidFill>
                  <a:schemeClr val="tx2"/>
                </a:solidFill>
              </a:rPr>
              <a:t>Contact: </a:t>
            </a:r>
            <a:r>
              <a:rPr lang="en-US" b="1" dirty="0">
                <a:solidFill>
                  <a:schemeClr val="tx2"/>
                </a:solidFill>
              </a:rPr>
              <a:t>ActiveHealth</a:t>
            </a:r>
            <a:r>
              <a:rPr lang="en-US" dirty="0">
                <a:solidFill>
                  <a:schemeClr val="tx2"/>
                </a:solidFill>
              </a:rPr>
              <a:t>, 888.741.3390, M-F 8-8 CT, </a:t>
            </a:r>
            <a:r>
              <a:rPr lang="en-US" dirty="0">
                <a:solidFill>
                  <a:schemeClr val="tx2"/>
                </a:solidFill>
                <a:hlinkClick r:id="rId4"/>
              </a:rPr>
              <a:t>go.activehealth.com/wellnesstn</a:t>
            </a:r>
            <a:endParaRPr lang="en-US" dirty="0">
              <a:solidFill>
                <a:schemeClr val="tx2"/>
              </a:solidFill>
            </a:endParaRPr>
          </a:p>
          <a:p>
            <a:pPr marL="0" indent="0" eaLnBrk="0" fontAlgn="base" hangingPunct="0">
              <a:spcBef>
                <a:spcPts val="0"/>
              </a:spcBef>
              <a:buClr>
                <a:srgbClr val="C4262E"/>
              </a:buClr>
              <a:buSzPct val="110000"/>
              <a:buNone/>
              <a:defRPr/>
            </a:pP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0"/>
              </a:spcBef>
              <a:buClr>
                <a:srgbClr val="C4262E"/>
              </a:buClr>
              <a:buSzPct val="110000"/>
              <a:buNone/>
              <a:defRPr/>
            </a:pPr>
            <a:r>
              <a:rPr lang="en-US" altLang="ja-JP" sz="16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must be in a positive pay status to receive an incentive. The cash incentive for both the employee and eligible spouse will be deposited directly into the member’s paycheck and will be taxed.</a:t>
            </a:r>
          </a:p>
          <a:p>
            <a:endParaRPr lang="en-US" sz="1400"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06000" y="5933418"/>
            <a:ext cx="1828799" cy="788276"/>
          </a:xfrm>
          <a:prstGeom prst="rect">
            <a:avLst/>
          </a:prstGeom>
        </p:spPr>
      </p:pic>
      <p:sp>
        <p:nvSpPr>
          <p:cNvPr id="5" name="TextBox 5"/>
          <p:cNvSpPr txBox="1">
            <a:spLocks noChangeArrowheads="1"/>
          </p:cNvSpPr>
          <p:nvPr/>
        </p:nvSpPr>
        <p:spPr bwMode="auto">
          <a:xfrm>
            <a:off x="609600" y="635550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244934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Diabetes Prevention Program </a:t>
            </a:r>
          </a:p>
        </p:txBody>
      </p:sp>
      <p:sp>
        <p:nvSpPr>
          <p:cNvPr id="3" name="Content Placeholder 2"/>
          <p:cNvSpPr>
            <a:spLocks noGrp="1"/>
          </p:cNvSpPr>
          <p:nvPr>
            <p:ph idx="1"/>
          </p:nvPr>
        </p:nvSpPr>
        <p:spPr>
          <a:xfrm>
            <a:off x="304800" y="1537139"/>
            <a:ext cx="11582399" cy="4863661"/>
          </a:xfrm>
        </p:spPr>
        <p:txBody>
          <a:bodyPr>
            <a:normAutofit/>
          </a:bodyPr>
          <a:lstStyle/>
          <a:p>
            <a:pPr marL="0" indent="0">
              <a:buNone/>
            </a:pPr>
            <a:r>
              <a:rPr lang="en-US" b="1" dirty="0">
                <a:solidFill>
                  <a:srgbClr val="C00000"/>
                </a:solidFill>
              </a:rPr>
              <a:t>Diabetes Prevention Program* offered free to you in 2023. </a:t>
            </a:r>
            <a:endParaRPr lang="en-US" dirty="0"/>
          </a:p>
          <a:p>
            <a:pPr marL="0" indent="0">
              <a:buNone/>
            </a:pPr>
            <a:r>
              <a:rPr lang="en-US" dirty="0">
                <a:solidFill>
                  <a:schemeClr val="tx2"/>
                </a:solidFill>
              </a:rPr>
              <a:t>If eligible, the DPP helps adult health plan members prevent or delay type 2 diabetes. </a:t>
            </a:r>
          </a:p>
          <a:p>
            <a:pPr marL="463550" indent="-295275"/>
            <a:r>
              <a:rPr lang="en-US" dirty="0">
                <a:solidFill>
                  <a:schemeClr val="tx2"/>
                </a:solidFill>
              </a:rPr>
              <a:t>Offered as a part of health insurance</a:t>
            </a:r>
          </a:p>
          <a:p>
            <a:pPr marL="463550" indent="-295275"/>
            <a:r>
              <a:rPr lang="en-US" dirty="0">
                <a:solidFill>
                  <a:schemeClr val="tx2"/>
                </a:solidFill>
              </a:rPr>
              <a:t>No cost if you use an in-network provider</a:t>
            </a:r>
          </a:p>
          <a:p>
            <a:pPr marL="463550" indent="-295275"/>
            <a:r>
              <a:rPr lang="en-US" dirty="0">
                <a:solidFill>
                  <a:schemeClr val="tx2"/>
                </a:solidFill>
              </a:rPr>
              <a:t>Must meet certain criteria*</a:t>
            </a:r>
          </a:p>
          <a:p>
            <a:pPr marL="0" indent="0">
              <a:buNone/>
            </a:pPr>
            <a:endParaRPr lang="en-US" dirty="0">
              <a:solidFill>
                <a:schemeClr val="tx1"/>
              </a:solidFill>
            </a:endParaRPr>
          </a:p>
          <a:p>
            <a:pPr marL="0" indent="0">
              <a:buNone/>
            </a:pPr>
            <a:r>
              <a:rPr lang="en-US" b="1" dirty="0">
                <a:solidFill>
                  <a:schemeClr val="tx2"/>
                </a:solidFill>
              </a:rPr>
              <a:t>Two online programs offered:</a:t>
            </a:r>
          </a:p>
          <a:p>
            <a:pPr marL="463550" indent="-238125"/>
            <a:r>
              <a:rPr lang="en-US" b="1" dirty="0">
                <a:solidFill>
                  <a:schemeClr val="tx2"/>
                </a:solidFill>
              </a:rPr>
              <a:t>Cigna Omada program </a:t>
            </a:r>
            <a:r>
              <a:rPr lang="en-US" dirty="0">
                <a:solidFill>
                  <a:schemeClr val="tx2"/>
                </a:solidFill>
              </a:rPr>
              <a:t>– for enrolled Cigna health plan members</a:t>
            </a:r>
          </a:p>
          <a:p>
            <a:pPr marL="463550" indent="-238125"/>
            <a:r>
              <a:rPr lang="en-US" b="1" dirty="0">
                <a:solidFill>
                  <a:schemeClr val="tx2"/>
                </a:solidFill>
              </a:rPr>
              <a:t>BlueCross BlueShield Livongo program </a:t>
            </a:r>
            <a:r>
              <a:rPr lang="en-US" dirty="0">
                <a:solidFill>
                  <a:schemeClr val="tx2"/>
                </a:solidFill>
              </a:rPr>
              <a:t>– for enrolled BCBST plan members</a:t>
            </a:r>
          </a:p>
          <a:p>
            <a:pPr marL="0" indent="0">
              <a:buNone/>
            </a:pPr>
            <a:r>
              <a:rPr lang="en-US" dirty="0">
                <a:solidFill>
                  <a:schemeClr val="tx2"/>
                </a:solidFill>
              </a:rPr>
              <a:t>Go to tn.gov/PartnersForHealth under </a:t>
            </a:r>
            <a:r>
              <a:rPr lang="en-US" b="1" dirty="0">
                <a:solidFill>
                  <a:schemeClr val="tx2"/>
                </a:solidFill>
              </a:rPr>
              <a:t>Other Benefits </a:t>
            </a:r>
            <a:r>
              <a:rPr lang="en-US" dirty="0">
                <a:solidFill>
                  <a:schemeClr val="tx2"/>
                </a:solidFill>
              </a:rPr>
              <a:t>and </a:t>
            </a:r>
            <a:r>
              <a:rPr lang="en-US" b="1" dirty="0">
                <a:solidFill>
                  <a:schemeClr val="tx2"/>
                </a:solidFill>
              </a:rPr>
              <a:t>Wellness </a:t>
            </a:r>
            <a:r>
              <a:rPr lang="en-US" dirty="0">
                <a:solidFill>
                  <a:schemeClr val="tx2"/>
                </a:solidFill>
              </a:rPr>
              <a:t>and</a:t>
            </a:r>
            <a:r>
              <a:rPr lang="en-US" b="1" dirty="0">
                <a:solidFill>
                  <a:schemeClr val="tx2"/>
                </a:solidFill>
              </a:rPr>
              <a:t> </a:t>
            </a:r>
            <a:r>
              <a:rPr lang="en-US" b="1" dirty="0">
                <a:solidFill>
                  <a:schemeClr val="tx2">
                    <a:lumMod val="75000"/>
                  </a:schemeClr>
                </a:solidFill>
                <a:hlinkClick r:id="rId3">
                  <a:extLst>
                    <a:ext uri="{A12FA001-AC4F-418D-AE19-62706E023703}">
                      <ahyp:hlinkClr xmlns:ahyp="http://schemas.microsoft.com/office/drawing/2018/hyperlinkcolor" val="tx"/>
                    </a:ext>
                  </a:extLst>
                </a:hlinkClick>
              </a:rPr>
              <a:t>DPP Page </a:t>
            </a:r>
            <a:r>
              <a:rPr lang="en-US" dirty="0">
                <a:solidFill>
                  <a:schemeClr val="tx2"/>
                </a:solidFill>
              </a:rPr>
              <a:t>for details. </a:t>
            </a: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solidFill>
                <a:schemeClr val="tx2"/>
              </a:solidFill>
            </a:endParaRPr>
          </a:p>
          <a:p>
            <a:pPr marL="0" indent="0">
              <a:buNone/>
            </a:pPr>
            <a:r>
              <a:rPr lang="en-US" dirty="0">
                <a:solidFill>
                  <a:schemeClr val="tx2"/>
                </a:solidFill>
              </a:rPr>
              <a:t>*Those already diagnosed with diabetes are not eligible for the DPP, but if a health plan member, you can contact ActiveHealth to enroll in a diabetes program.</a:t>
            </a:r>
          </a:p>
          <a:p>
            <a:pPr marL="0" indent="0">
              <a:buNone/>
            </a:pPr>
            <a:endParaRPr lang="en-US" dirty="0">
              <a:solidFill>
                <a:schemeClr val="tx1"/>
              </a:solidFill>
            </a:endParaRPr>
          </a:p>
          <a:p>
            <a:pPr marL="0" indent="0" eaLnBrk="0" fontAlgn="base" hangingPunct="0">
              <a:spcBef>
                <a:spcPts val="0"/>
              </a:spcBef>
              <a:buClr>
                <a:srgbClr val="C4262E"/>
              </a:buClr>
              <a:buSzPct val="110000"/>
              <a:buNone/>
              <a:defRPr/>
            </a:pPr>
            <a:endParaRPr lang="en-US" altLang="ja-JP" kern="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921610"/>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865499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887"/>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Dental Benefits </a:t>
            </a:r>
            <a:b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Offered through Cigna or Delta Dental</a:t>
            </a:r>
          </a:p>
        </p:txBody>
      </p:sp>
      <p:sp>
        <p:nvSpPr>
          <p:cNvPr id="3" name="Content Placeholder 2"/>
          <p:cNvSpPr>
            <a:spLocks noGrp="1"/>
          </p:cNvSpPr>
          <p:nvPr>
            <p:ph idx="1"/>
          </p:nvPr>
        </p:nvSpPr>
        <p:spPr>
          <a:xfrm>
            <a:off x="381000" y="1447800"/>
            <a:ext cx="11353800" cy="4724400"/>
          </a:xfrm>
        </p:spPr>
        <p:txBody>
          <a:bodyPr>
            <a:normAutofit/>
          </a:bodyPr>
          <a:lstStyle/>
          <a:p>
            <a:pPr marL="0" indent="0">
              <a:lnSpc>
                <a:spcPct val="120000"/>
              </a:lnSpc>
              <a:spcBef>
                <a:spcPts val="0"/>
              </a:spcBef>
              <a:buNone/>
            </a:pPr>
            <a:r>
              <a:rPr lang="en-US" sz="2100" dirty="0">
                <a:solidFill>
                  <a:schemeClr val="tx2"/>
                </a:solidFill>
              </a:rPr>
              <a:t>Two different dental plans are offered. Members pay the full monthly premium.</a:t>
            </a:r>
          </a:p>
          <a:p>
            <a:pPr marL="0" indent="0">
              <a:lnSpc>
                <a:spcPct val="120000"/>
              </a:lnSpc>
              <a:spcBef>
                <a:spcPts val="0"/>
              </a:spcBef>
              <a:buNone/>
            </a:pPr>
            <a:endParaRPr lang="en-US" sz="1900" b="1" dirty="0">
              <a:solidFill>
                <a:schemeClr val="tx2"/>
              </a:solidFill>
            </a:endParaRPr>
          </a:p>
          <a:p>
            <a:pPr marL="225425" indent="-225425">
              <a:lnSpc>
                <a:spcPct val="120000"/>
              </a:lnSpc>
              <a:spcBef>
                <a:spcPts val="0"/>
              </a:spcBef>
            </a:pPr>
            <a:r>
              <a:rPr lang="en-US" b="1" dirty="0">
                <a:solidFill>
                  <a:schemeClr val="tx2"/>
                </a:solidFill>
              </a:rPr>
              <a:t>Cigna DHMO: </a:t>
            </a:r>
            <a:r>
              <a:rPr lang="en-US" dirty="0">
                <a:solidFill>
                  <a:schemeClr val="tx2"/>
                </a:solidFill>
              </a:rPr>
              <a:t>Must select a network general dentist and notify Cigna. Members pay copays, which may have changed for dental procedures. Review the Patient Charge Schedule on the Partners website under </a:t>
            </a:r>
            <a:r>
              <a:rPr lang="en-US" b="1" dirty="0">
                <a:solidFill>
                  <a:schemeClr val="tx2"/>
                </a:solidFill>
              </a:rPr>
              <a:t>Publications</a:t>
            </a:r>
            <a:r>
              <a:rPr lang="en-US" dirty="0">
                <a:solidFill>
                  <a:schemeClr val="tx2"/>
                </a:solidFill>
              </a:rPr>
              <a:t>, then </a:t>
            </a:r>
            <a:r>
              <a:rPr lang="en-US" b="1" dirty="0">
                <a:solidFill>
                  <a:schemeClr val="tx2"/>
                </a:solidFill>
              </a:rPr>
              <a:t>Dental</a:t>
            </a:r>
            <a:r>
              <a:rPr lang="en-US" dirty="0">
                <a:solidFill>
                  <a:schemeClr val="tx2"/>
                </a:solidFill>
              </a:rPr>
              <a:t>. </a:t>
            </a:r>
          </a:p>
          <a:p>
            <a:pPr marL="225425" indent="-225425">
              <a:lnSpc>
                <a:spcPct val="120000"/>
              </a:lnSpc>
              <a:spcBef>
                <a:spcPts val="0"/>
              </a:spcBef>
            </a:pPr>
            <a:r>
              <a:rPr lang="en-US" b="1" dirty="0">
                <a:solidFill>
                  <a:schemeClr val="tx2"/>
                </a:solidFill>
              </a:rPr>
              <a:t>Delta Dental DPPO: </a:t>
            </a:r>
            <a:r>
              <a:rPr lang="en-US" dirty="0">
                <a:solidFill>
                  <a:schemeClr val="tx2"/>
                </a:solidFill>
              </a:rPr>
              <a:t>Use any dentist but save money staying in-network. Members pay deductibles and co-insurance for services. </a:t>
            </a:r>
          </a:p>
          <a:p>
            <a:pPr marL="0" indent="0">
              <a:lnSpc>
                <a:spcPct val="120000"/>
              </a:lnSpc>
              <a:spcBef>
                <a:spcPts val="0"/>
              </a:spcBef>
              <a:buNone/>
            </a:pPr>
            <a:endParaRPr lang="en-US" sz="1900" dirty="0">
              <a:solidFill>
                <a:schemeClr val="tx2"/>
              </a:solidFill>
            </a:endParaRPr>
          </a:p>
          <a:p>
            <a:pPr marL="0" indent="0">
              <a:lnSpc>
                <a:spcPct val="120000"/>
              </a:lnSpc>
              <a:spcBef>
                <a:spcPts val="0"/>
              </a:spcBef>
              <a:buNone/>
            </a:pPr>
            <a:r>
              <a:rPr lang="en-US" sz="2000" dirty="0">
                <a:solidFill>
                  <a:schemeClr val="tx2"/>
                </a:solidFill>
              </a:rPr>
              <a:t>Go to tn.gov/PartnersForHealth under </a:t>
            </a:r>
            <a:r>
              <a:rPr lang="en-US" sz="2000" b="1" dirty="0">
                <a:solidFill>
                  <a:schemeClr val="tx2"/>
                </a:solidFill>
              </a:rPr>
              <a:t>Other Benefits </a:t>
            </a:r>
            <a:r>
              <a:rPr lang="en-US" sz="2000" dirty="0">
                <a:solidFill>
                  <a:schemeClr val="tx2"/>
                </a:solidFill>
              </a:rPr>
              <a:t>and </a:t>
            </a:r>
            <a:r>
              <a:rPr lang="en-US" sz="2000" b="1" dirty="0">
                <a:solidFill>
                  <a:schemeClr val="tx1"/>
                </a:solidFill>
                <a:hlinkClick r:id="rId3">
                  <a:extLst>
                    <a:ext uri="{A12FA001-AC4F-418D-AE19-62706E023703}">
                      <ahyp:hlinkClr xmlns:ahyp="http://schemas.microsoft.com/office/drawing/2018/hyperlinkcolor" val="tx"/>
                    </a:ext>
                  </a:extLst>
                </a:hlinkClick>
              </a:rPr>
              <a:t>Dental</a:t>
            </a:r>
            <a:r>
              <a:rPr lang="en-US" sz="2000" b="1" dirty="0">
                <a:solidFill>
                  <a:schemeClr val="tx2"/>
                </a:solidFill>
                <a:hlinkClick r:id="rId3">
                  <a:extLst>
                    <a:ext uri="{A12FA001-AC4F-418D-AE19-62706E023703}">
                      <ahyp:hlinkClr xmlns:ahyp="http://schemas.microsoft.com/office/drawing/2018/hyperlinkcolor" val="tx"/>
                    </a:ext>
                  </a:extLst>
                </a:hlinkClick>
              </a:rPr>
              <a:t> </a:t>
            </a:r>
            <a:r>
              <a:rPr lang="en-US" sz="2000" dirty="0">
                <a:solidFill>
                  <a:schemeClr val="tx2"/>
                </a:solidFill>
              </a:rPr>
              <a:t>for details/plan comparison.</a:t>
            </a:r>
          </a:p>
          <a:p>
            <a:pPr marL="0" indent="0">
              <a:lnSpc>
                <a:spcPct val="120000"/>
              </a:lnSpc>
              <a:spcBef>
                <a:spcPts val="0"/>
              </a:spcBef>
              <a:buNone/>
            </a:pPr>
            <a:r>
              <a:rPr lang="en-US" sz="2000" dirty="0">
                <a:solidFill>
                  <a:schemeClr val="tx2"/>
                </a:solidFill>
              </a:rPr>
              <a:t>Contact: </a:t>
            </a:r>
            <a:r>
              <a:rPr lang="en-US" sz="2000" b="1" dirty="0">
                <a:solidFill>
                  <a:schemeClr val="tx2"/>
                </a:solidFill>
              </a:rPr>
              <a:t>Cigna</a:t>
            </a:r>
            <a:r>
              <a:rPr lang="en-US" sz="2000" dirty="0">
                <a:solidFill>
                  <a:schemeClr val="tx2"/>
                </a:solidFill>
              </a:rPr>
              <a:t>, 800.997.1617, 24/7, cigna.com.stateoftn</a:t>
            </a:r>
          </a:p>
          <a:p>
            <a:pPr marL="0" indent="0">
              <a:lnSpc>
                <a:spcPct val="120000"/>
              </a:lnSpc>
              <a:spcBef>
                <a:spcPts val="0"/>
              </a:spcBef>
              <a:buNone/>
            </a:pPr>
            <a:r>
              <a:rPr lang="en-US" sz="2000" dirty="0">
                <a:solidFill>
                  <a:schemeClr val="tx2"/>
                </a:solidFill>
              </a:rPr>
              <a:t>Contact: </a:t>
            </a:r>
            <a:r>
              <a:rPr lang="en-US" sz="2000" b="1" dirty="0">
                <a:solidFill>
                  <a:schemeClr val="tx2"/>
                </a:solidFill>
              </a:rPr>
              <a:t>Delta Dental</a:t>
            </a:r>
            <a:r>
              <a:rPr lang="en-US" sz="2000" dirty="0">
                <a:solidFill>
                  <a:schemeClr val="tx2"/>
                </a:solidFill>
              </a:rPr>
              <a:t>, 800.552.2498, 7 a.m. – 5 p.m. CT, tennessee.deltadental.com/stateoftn/</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854262"/>
            <a:ext cx="1828799" cy="788276"/>
          </a:xfrm>
          <a:prstGeom prst="rect">
            <a:avLst/>
          </a:prstGeom>
        </p:spPr>
      </p:pic>
      <p:sp>
        <p:nvSpPr>
          <p:cNvPr id="5" name="TextBox 5"/>
          <p:cNvSpPr txBox="1">
            <a:spLocks noChangeArrowheads="1"/>
          </p:cNvSpPr>
          <p:nvPr/>
        </p:nvSpPr>
        <p:spPr bwMode="auto">
          <a:xfrm>
            <a:off x="606083"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150146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Dental Benefits </a:t>
            </a:r>
            <a:endPar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fontAlgn="base">
              <a:spcBef>
                <a:spcPct val="0"/>
              </a:spcBef>
              <a:spcAft>
                <a:spcPct val="0"/>
              </a:spcAft>
              <a:buClrTx/>
              <a:buNone/>
            </a:pPr>
            <a:r>
              <a:rPr lang="en-US" alt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2023 Monthly Premiums </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26177"/>
            <a:ext cx="1828799" cy="788276"/>
          </a:xfrm>
          <a:prstGeom prst="rect">
            <a:avLst/>
          </a:prstGeom>
        </p:spPr>
      </p:pic>
      <p:sp>
        <p:nvSpPr>
          <p:cNvPr id="5" name="TextBox 5"/>
          <p:cNvSpPr txBox="1">
            <a:spLocks noChangeArrowheads="1"/>
          </p:cNvSpPr>
          <p:nvPr/>
        </p:nvSpPr>
        <p:spPr bwMode="auto">
          <a:xfrm>
            <a:off x="4572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1856496260"/>
              </p:ext>
            </p:extLst>
          </p:nvPr>
        </p:nvGraphicFramePr>
        <p:xfrm>
          <a:off x="762000" y="2590800"/>
          <a:ext cx="10668000" cy="2123378"/>
        </p:xfrm>
        <a:graphic>
          <a:graphicData uri="http://schemas.openxmlformats.org/drawingml/2006/table">
            <a:tbl>
              <a:tblPr firstRow="1" bandRow="1">
                <a:tableStyleId>{9D7B26C5-4107-4FEC-AEDC-1716B250A1EF}</a:tableStyleId>
              </a:tblPr>
              <a:tblGrid>
                <a:gridCol w="3556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Tiers</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Cigna DHMO </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Delta Dental DPPO</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$13.84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$19.82</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$28.75</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$52.70</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$24.54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$38.98</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$33.74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$80.72</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27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Online Resources - Website</a:t>
            </a:r>
          </a:p>
        </p:txBody>
      </p:sp>
      <p:sp>
        <p:nvSpPr>
          <p:cNvPr id="3" name="Content Placeholder 2"/>
          <p:cNvSpPr>
            <a:spLocks noGrp="1"/>
          </p:cNvSpPr>
          <p:nvPr>
            <p:ph idx="1"/>
          </p:nvPr>
        </p:nvSpPr>
        <p:spPr>
          <a:xfrm>
            <a:off x="304800" y="1447800"/>
            <a:ext cx="6172200" cy="4948434"/>
          </a:xfrm>
        </p:spPr>
        <p:txBody>
          <a:bodyPr>
            <a:normAutofit/>
          </a:bodyPr>
          <a:lstStyle/>
          <a:p>
            <a:pPr marL="0" indent="0">
              <a:lnSpc>
                <a:spcPct val="110000"/>
              </a:lnSpc>
              <a:spcBef>
                <a:spcPts val="600"/>
              </a:spcBef>
              <a:buNone/>
            </a:pPr>
            <a:r>
              <a:rPr lang="en-US" sz="2000" dirty="0">
                <a:solidFill>
                  <a:schemeClr val="tx2"/>
                </a:solidFill>
              </a:rPr>
              <a:t>Visit the ParTNers for Health website at </a:t>
            </a:r>
            <a:r>
              <a:rPr lang="en-US" sz="2000" dirty="0">
                <a:solidFill>
                  <a:schemeClr val="tx2"/>
                </a:solidFill>
                <a:hlinkClick r:id="rId3"/>
              </a:rPr>
              <a:t>www</a:t>
            </a:r>
            <a:r>
              <a:rPr lang="en-US" sz="2000" b="1" dirty="0">
                <a:solidFill>
                  <a:schemeClr val="tx2"/>
                </a:solidFill>
                <a:hlinkClick r:id="rId3"/>
              </a:rPr>
              <a:t>.</a:t>
            </a:r>
            <a:r>
              <a:rPr lang="en-US" sz="2000" b="1" dirty="0">
                <a:solidFill>
                  <a:srgbClr val="C00000"/>
                </a:solidFill>
                <a:hlinkClick r:id="rId3"/>
              </a:rPr>
              <a:t>tn.gov/PartnersForHealth</a:t>
            </a:r>
            <a:r>
              <a:rPr lang="en-US" sz="2000" dirty="0">
                <a:solidFill>
                  <a:schemeClr val="tx2"/>
                </a:solidFill>
              </a:rPr>
              <a:t>. You’ll find information about all the benefits described in this presentation. </a:t>
            </a:r>
          </a:p>
          <a:p>
            <a:pPr marL="0" indent="0">
              <a:lnSpc>
                <a:spcPct val="110000"/>
              </a:lnSpc>
              <a:spcBef>
                <a:spcPts val="600"/>
              </a:spcBef>
              <a:buNone/>
            </a:pPr>
            <a:r>
              <a:rPr lang="en-US" sz="2000" dirty="0">
                <a:solidFill>
                  <a:schemeClr val="tx2"/>
                </a:solidFill>
              </a:rPr>
              <a:t>You’ll also find:</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hlinkClick r:id="rId4"/>
              </a:rPr>
              <a:t>Link to educational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4"/>
              </a:rPr>
              <a:t>Videos </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on the homepage to learn about your benefits and what everything means.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rPr>
              <a:t>Premium charts on the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5"/>
              </a:rPr>
              <a:t>Premiums webpage </a:t>
            </a:r>
            <a:endParaRPr kumimoji="0" lang="en-US" sz="2000" b="1" i="0" u="none" strike="noStrike" kern="1200" cap="none" spc="0" normalizeH="0" baseline="0" noProof="0" dirty="0">
              <a:ln>
                <a:noFill/>
              </a:ln>
              <a:solidFill>
                <a:schemeClr val="tx2"/>
              </a:solidFill>
              <a:effectLst/>
              <a:uLnTx/>
              <a:uFillTx/>
              <a:latin typeface="Open Sans"/>
              <a:ea typeface="+mn-ea"/>
              <a:cs typeface="Open Sans"/>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rPr>
              <a:t>A health plan </a:t>
            </a:r>
            <a:r>
              <a:rPr kumimoji="0" lang="en-US" sz="2000" b="1" i="0" u="none" strike="noStrike" kern="1200" cap="none" spc="0" normalizeH="0" baseline="0" noProof="0" dirty="0">
                <a:ln>
                  <a:noFill/>
                </a:ln>
                <a:solidFill>
                  <a:schemeClr val="tx2"/>
                </a:solidFill>
                <a:effectLst/>
                <a:uLnTx/>
                <a:uFillTx/>
                <a:latin typeface="Open Sans"/>
                <a:ea typeface="+mn-ea"/>
                <a:cs typeface="Open Sans"/>
              </a:rPr>
              <a:t>benefits comparison grid </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is on the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6"/>
              </a:rPr>
              <a:t>Health webpage</a:t>
            </a:r>
            <a:r>
              <a:rPr kumimoji="0" lang="en-US" sz="2000" b="1" i="0" u="none" strike="noStrike" kern="1200" cap="none" spc="0" normalizeH="0" baseline="0" noProof="0" dirty="0">
                <a:ln>
                  <a:noFill/>
                </a:ln>
                <a:solidFill>
                  <a:schemeClr val="tx2"/>
                </a:solidFill>
                <a:effectLst/>
                <a:uLnTx/>
                <a:uFillTx/>
                <a:latin typeface="Open Sans"/>
                <a:ea typeface="+mn-ea"/>
                <a:cs typeface="Open Sans"/>
              </a:rPr>
              <a:t>.</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lang="en-US" sz="2000" dirty="0">
                <a:solidFill>
                  <a:schemeClr val="tx2"/>
                </a:solidFill>
              </a:rPr>
              <a:t>D</a:t>
            </a:r>
            <a:r>
              <a:rPr kumimoji="0" lang="en-US" sz="2000" b="0" i="0" u="none" strike="noStrike" kern="1200" cap="none" spc="0" normalizeH="0" baseline="0" noProof="0" dirty="0" err="1">
                <a:ln>
                  <a:noFill/>
                </a:ln>
                <a:solidFill>
                  <a:schemeClr val="tx2"/>
                </a:solidFill>
                <a:effectLst/>
                <a:uLnTx/>
                <a:uFillTx/>
                <a:latin typeface="Open Sans"/>
                <a:ea typeface="+mn-ea"/>
                <a:cs typeface="Open Sans"/>
              </a:rPr>
              <a:t>efinitions</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 insurance terms and frequently asked questions</a:t>
            </a:r>
          </a:p>
          <a:p>
            <a:endParaRPr lang="en-US" sz="2000" dirty="0">
              <a:solidFill>
                <a:schemeClr val="tx2"/>
              </a:solidFill>
            </a:endParaRPr>
          </a:p>
          <a:p>
            <a:endParaRPr lang="en-US" sz="2000" dirty="0">
              <a:solidFill>
                <a:schemeClr val="tx2"/>
              </a:solidFill>
            </a:endParaRPr>
          </a:p>
        </p:txBody>
      </p:sp>
      <p:pic>
        <p:nvPicPr>
          <p:cNvPr id="4"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pic>
        <p:nvPicPr>
          <p:cNvPr id="7" name="Picture 6" descr="Image of Partners for Health website homepage">
            <a:extLst>
              <a:ext uri="{FF2B5EF4-FFF2-40B4-BE49-F238E27FC236}">
                <a16:creationId xmlns:a16="http://schemas.microsoft.com/office/drawing/2014/main" id="{2D2E1959-2CB1-462A-A4FC-6F9C81B46A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9942" y="1447800"/>
            <a:ext cx="5463036" cy="2819400"/>
          </a:xfrm>
          <a:prstGeom prst="rect">
            <a:avLst/>
          </a:prstGeom>
        </p:spPr>
      </p:pic>
    </p:spTree>
    <p:extLst>
      <p:ext uri="{BB962C8B-B14F-4D97-AF65-F5344CB8AC3E}">
        <p14:creationId xmlns:p14="http://schemas.microsoft.com/office/powerpoint/2010/main" val="758759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Benefits </a:t>
            </a:r>
            <a:b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Offered through EyeMed </a:t>
            </a:r>
          </a:p>
        </p:txBody>
      </p:sp>
      <p:sp>
        <p:nvSpPr>
          <p:cNvPr id="3" name="Content Placeholder 2"/>
          <p:cNvSpPr>
            <a:spLocks noGrp="1"/>
          </p:cNvSpPr>
          <p:nvPr>
            <p:ph idx="1"/>
          </p:nvPr>
        </p:nvSpPr>
        <p:spPr>
          <a:xfrm>
            <a:off x="381000" y="1447801"/>
            <a:ext cx="11582400" cy="4787461"/>
          </a:xfrm>
        </p:spPr>
        <p:txBody>
          <a:bodyPr>
            <a:noAutofit/>
          </a:bodyPr>
          <a:lstStyle/>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pay the full monthly premium. Choose from two options: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Pays for your eye exam and various allowances, or dollar amounts for materials such as eyeglass frames, lenses, contact lenses, etc.</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Includes greater allowances and NEW this year, frames available once every calendar year.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With both plans, you pay copays and coinsurance on materials or other services when the cost exceeds the allowed dollar amount.</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and out-of-network benefits are available. You save money when using in-network providers.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in both vision plans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get</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routine eye exams every calendar year, choice of eyeglass lenses or contact lenses once every calendar year, low vision evaluation and aids available once every two calendar years.  </a:t>
            </a:r>
          </a:p>
          <a:p>
            <a:pPr marL="0" indent="0">
              <a:spcBef>
                <a:spcPts val="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Vision</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0"/>
              </a:spcBef>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EyeMed, 855.779.5046, M-S  7 a.m. - 10 p.m. CT, Sun, 10 a.m. - 7 p.m. CT,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eyemed.com/</a:t>
            </a:r>
            <a:r>
              <a:rPr lang="en-US"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stateoftn</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863861"/>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282470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Benefits</a:t>
            </a:r>
            <a:endPar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fontAlgn="base">
              <a:lnSpc>
                <a:spcPct val="80000"/>
              </a:lnSpc>
              <a:spcBef>
                <a:spcPts val="0"/>
              </a:spcBef>
              <a:buClr>
                <a:srgbClr val="C4262E"/>
              </a:buClr>
              <a:buSzPct val="110000"/>
              <a:buNone/>
              <a:defRPr/>
            </a:pPr>
            <a:r>
              <a:rPr lang="en-US" sz="24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2023 Monthly Premiums</a:t>
            </a:r>
            <a:endParaRPr lang="en-US"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67405"/>
            <a:ext cx="1828799" cy="788276"/>
          </a:xfrm>
          <a:prstGeom prst="rect">
            <a:avLst/>
          </a:prstGeom>
        </p:spPr>
      </p:pic>
      <p:sp>
        <p:nvSpPr>
          <p:cNvPr id="5" name="TextBox 5"/>
          <p:cNvSpPr txBox="1">
            <a:spLocks noChangeArrowheads="1"/>
          </p:cNvSpPr>
          <p:nvPr/>
        </p:nvSpPr>
        <p:spPr bwMode="auto">
          <a:xfrm>
            <a:off x="596705" y="648870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1895620895"/>
              </p:ext>
            </p:extLst>
          </p:nvPr>
        </p:nvGraphicFramePr>
        <p:xfrm>
          <a:off x="609600" y="2514600"/>
          <a:ext cx="10820400" cy="2367280"/>
        </p:xfrm>
        <a:graphic>
          <a:graphicData uri="http://schemas.openxmlformats.org/drawingml/2006/table">
            <a:tbl>
              <a:tblPr firstRow="1" bandRow="1">
                <a:tableStyleId>{9D7B26C5-4107-4FEC-AEDC-1716B250A1EF}</a:tableStyleId>
              </a:tblPr>
              <a:tblGrid>
                <a:gridCol w="360680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Tiers</a:t>
                      </a: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0"/>
                  </a:ext>
                </a:extLst>
              </a:tr>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Only</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$3.18</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$6.30</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1"/>
                  </a:ext>
                </a:extLst>
              </a:tr>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Child(ren)</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$6.35</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$12.60</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2"/>
                  </a:ext>
                </a:extLst>
              </a:tr>
              <a:tr h="416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Spouse</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$6.03</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$11.98</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3"/>
                  </a:ext>
                </a:extLst>
              </a:tr>
              <a:tr h="416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Spouse + Child(ren)</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$9.33</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$18.54</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9943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Spending Accounts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 </a:t>
            </a:r>
          </a:p>
        </p:txBody>
      </p:sp>
      <p:sp>
        <p:nvSpPr>
          <p:cNvPr id="3" name="Content Placeholder 2"/>
          <p:cNvSpPr>
            <a:spLocks noGrp="1"/>
          </p:cNvSpPr>
          <p:nvPr>
            <p:ph idx="1"/>
          </p:nvPr>
        </p:nvSpPr>
        <p:spPr>
          <a:xfrm>
            <a:off x="381000" y="2209799"/>
            <a:ext cx="11353800" cy="4025463"/>
          </a:xfrm>
        </p:spPr>
        <p:txBody>
          <a:bodyPr>
            <a:normAutofit/>
          </a:bodyPr>
          <a:lstStyle/>
          <a:p>
            <a:pPr marL="0" indent="0">
              <a:buNone/>
            </a:pPr>
            <a:r>
              <a:rPr lang="en-US" sz="1900" dirty="0">
                <a:solidFill>
                  <a:schemeClr val="tx2"/>
                </a:solidFill>
              </a:rPr>
              <a:t>Use FSAs to pay for health care and dependent care while saving money on your taxes. </a:t>
            </a:r>
          </a:p>
          <a:p>
            <a:pPr marL="0" indent="0">
              <a:buNone/>
            </a:pPr>
            <a:endParaRPr lang="en-US" sz="1700" b="1" dirty="0">
              <a:solidFill>
                <a:schemeClr val="tx2"/>
              </a:solidFill>
            </a:endParaRPr>
          </a:p>
          <a:p>
            <a:pPr marL="0" indent="0">
              <a:buNone/>
            </a:pPr>
            <a:r>
              <a:rPr lang="en-US" sz="1900" b="1" dirty="0">
                <a:solidFill>
                  <a:schemeClr val="tx2"/>
                </a:solidFill>
              </a:rPr>
              <a:t>Optum Financial manages medical, limited purpose and dependent care FSA programs</a:t>
            </a:r>
            <a:r>
              <a:rPr lang="en-US" sz="1900" dirty="0">
                <a:solidFill>
                  <a:schemeClr val="tx2"/>
                </a:solidFill>
              </a:rPr>
              <a:t>:</a:t>
            </a:r>
          </a:p>
          <a:p>
            <a:pPr marL="225425" indent="-225425"/>
            <a:r>
              <a:rPr lang="en-US" sz="1900" b="1" dirty="0">
                <a:solidFill>
                  <a:schemeClr val="tx2"/>
                </a:solidFill>
              </a:rPr>
              <a:t>Medical FSA: </a:t>
            </a:r>
            <a:r>
              <a:rPr lang="en-US" sz="1900" dirty="0">
                <a:solidFill>
                  <a:schemeClr val="tx2"/>
                </a:solidFill>
              </a:rPr>
              <a:t>For medical, dental and vision expenses. </a:t>
            </a:r>
          </a:p>
          <a:p>
            <a:pPr lvl="1"/>
            <a:r>
              <a:rPr lang="en-US" sz="1900" dirty="0">
                <a:solidFill>
                  <a:schemeClr val="tx2"/>
                </a:solidFill>
              </a:rPr>
              <a:t>Annual limit - $2,850. Carryover limit - $570. </a:t>
            </a:r>
            <a:r>
              <a:rPr lang="en-US" sz="1900" b="1" dirty="0">
                <a:solidFill>
                  <a:schemeClr val="tx2"/>
                </a:solidFill>
              </a:rPr>
              <a:t>Full contribution available upfront.</a:t>
            </a:r>
          </a:p>
          <a:p>
            <a:pPr marL="225425" indent="-225425"/>
            <a:r>
              <a:rPr lang="en-US" sz="1900" b="1" dirty="0">
                <a:solidFill>
                  <a:schemeClr val="tx2"/>
                </a:solidFill>
              </a:rPr>
              <a:t>Limited Purpose FSA: </a:t>
            </a:r>
            <a:r>
              <a:rPr lang="en-US" sz="1900" dirty="0">
                <a:solidFill>
                  <a:schemeClr val="tx2"/>
                </a:solidFill>
              </a:rPr>
              <a:t>For dental and vision expenses only. </a:t>
            </a:r>
          </a:p>
          <a:p>
            <a:pPr lvl="1"/>
            <a:r>
              <a:rPr lang="en-US" sz="1900" dirty="0">
                <a:solidFill>
                  <a:schemeClr val="tx2"/>
                </a:solidFill>
              </a:rPr>
              <a:t>Annual limit - $2,850. Carryover limit - $570. </a:t>
            </a:r>
            <a:r>
              <a:rPr lang="en-US" sz="1900" b="1" dirty="0">
                <a:solidFill>
                  <a:schemeClr val="tx2"/>
                </a:solidFill>
              </a:rPr>
              <a:t>Full contribution available upfront.</a:t>
            </a:r>
          </a:p>
          <a:p>
            <a:pPr marL="225425" indent="-225425"/>
            <a:r>
              <a:rPr lang="en-US" sz="1900" b="1" dirty="0">
                <a:solidFill>
                  <a:schemeClr val="tx2"/>
                </a:solidFill>
              </a:rPr>
              <a:t>Dependent Care FSA: </a:t>
            </a:r>
            <a:r>
              <a:rPr lang="en-US" sz="1900" dirty="0">
                <a:solidFill>
                  <a:schemeClr val="tx2"/>
                </a:solidFill>
              </a:rPr>
              <a:t>For certain dependent care costs.</a:t>
            </a:r>
            <a:endParaRPr lang="en-US" sz="1900" b="1" dirty="0">
              <a:solidFill>
                <a:schemeClr val="tx2"/>
              </a:solidFill>
            </a:endParaRPr>
          </a:p>
          <a:p>
            <a:pPr lvl="1"/>
            <a:r>
              <a:rPr lang="en-US" sz="1900" dirty="0">
                <a:solidFill>
                  <a:schemeClr val="tx2"/>
                </a:solidFill>
              </a:rPr>
              <a:t>Annual limit - $5,000 (up to $2,500 per spouse for married couples filing jointly). </a:t>
            </a:r>
          </a:p>
          <a:p>
            <a:pPr lvl="1"/>
            <a:r>
              <a:rPr lang="en-US" sz="1900" dirty="0">
                <a:solidFill>
                  <a:schemeClr val="tx2"/>
                </a:solidFill>
              </a:rPr>
              <a:t>No carryover amount allowed.</a:t>
            </a:r>
          </a:p>
          <a:p>
            <a:pPr lvl="1"/>
            <a:endParaRPr lang="en-US" sz="1900" dirty="0">
              <a:solidFill>
                <a:schemeClr val="tx1"/>
              </a:solidFill>
            </a:endParaRPr>
          </a:p>
          <a:p>
            <a:pPr marL="457200" lvl="1"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77866" y="6025712"/>
            <a:ext cx="1828799" cy="788276"/>
          </a:xfrm>
          <a:prstGeom prst="rect">
            <a:avLst/>
          </a:prstGeom>
        </p:spPr>
      </p:pic>
      <p:sp>
        <p:nvSpPr>
          <p:cNvPr id="5" name="TextBox 5"/>
          <p:cNvSpPr txBox="1">
            <a:spLocks noChangeArrowheads="1"/>
          </p:cNvSpPr>
          <p:nvPr/>
        </p:nvSpPr>
        <p:spPr bwMode="auto">
          <a:xfrm>
            <a:off x="485335"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522285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Spending Accounts</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r>
              <a:rPr lang="en-US" sz="2900" dirty="0">
                <a:solidFill>
                  <a:schemeClr val="bg1"/>
                </a:solidFill>
                <a:latin typeface="Open Sans" panose="020B0606030504020204" pitchFamily="34" charset="0"/>
                <a:ea typeface="Open Sans" panose="020B0606030504020204" pitchFamily="34" charset="0"/>
                <a:cs typeface="Open Sans" panose="020B0606030504020204" pitchFamily="34" charset="0"/>
              </a:rPr>
              <a:t>igher Education  </a:t>
            </a:r>
          </a:p>
        </p:txBody>
      </p:sp>
      <p:sp>
        <p:nvSpPr>
          <p:cNvPr id="3" name="Content Placeholder 2"/>
          <p:cNvSpPr>
            <a:spLocks noGrp="1"/>
          </p:cNvSpPr>
          <p:nvPr>
            <p:ph idx="1"/>
          </p:nvPr>
        </p:nvSpPr>
        <p:spPr>
          <a:xfrm>
            <a:off x="304800" y="1447800"/>
            <a:ext cx="11506200" cy="4571999"/>
          </a:xfrm>
        </p:spPr>
        <p:txBody>
          <a:bodyPr>
            <a:normAutofit fontScale="92500" lnSpcReduction="10000"/>
          </a:bodyPr>
          <a:lstStyle/>
          <a:p>
            <a:pPr marL="0" indent="0">
              <a:buNone/>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 Enrollment Information:</a:t>
            </a:r>
          </a:p>
          <a:p>
            <a:pPr marL="352425" lvl="1" indent="-279400">
              <a:buFont typeface="Arial" panose="020B0604020202020204" pitchFamily="34" charset="0"/>
              <a:buChar cha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To enroll use the form </a:t>
            </a:r>
            <a:r>
              <a:rPr lang="en-US" sz="1800" b="1" u="sng" dirty="0">
                <a:solidFill>
                  <a:schemeClr val="tx2"/>
                </a:solidFill>
                <a:latin typeface="Open Sans" panose="020B0606030504020204" pitchFamily="34" charset="0"/>
                <a:ea typeface="Open Sans" panose="020B0606030504020204" pitchFamily="34" charset="0"/>
                <a:cs typeface="Open Sans" panose="020B0606030504020204" pitchFamily="34" charset="0"/>
              </a:rPr>
              <a:t>Election &amp; Compensation Reduction Agreement </a:t>
            </a: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found in the Optional forms section of the HR New Emp webpage. </a:t>
            </a:r>
          </a:p>
          <a:p>
            <a:pPr marL="0"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indent="-290513"/>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enroll in both a medical FSA and a L-FSA in the same year. </a:t>
            </a:r>
          </a:p>
          <a:p>
            <a:pPr marL="52387"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indent="-290513"/>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FSA and L-FSA members will get a debit card (does not apply to </a:t>
            </a:r>
            <a:r>
              <a:rPr lang="en-US"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DepCare</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-FSA members) for qualified expenses. </a:t>
            </a:r>
          </a:p>
          <a:p>
            <a:pPr marL="0"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Review the Flexible Spending section in the 2022 Eligibility and Enrollment Guide found on the HR New Employee Webpage.  </a:t>
            </a: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866.600.4984, 24/7, optumbank.com/Tennessee</a:t>
            </a:r>
          </a:p>
          <a:p>
            <a:pPr marL="0" indent="0">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an FSA/HSA grid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showing contribution amounts, tax benefits and how to use your funds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0" y="5867405"/>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4185499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595"/>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Disability Insurance </a:t>
            </a:r>
            <a: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371600"/>
            <a:ext cx="11658600" cy="5052815"/>
          </a:xfrm>
        </p:spPr>
        <p:txBody>
          <a:bodyPr>
            <a:normAutofit fontScale="92500"/>
          </a:bodyPr>
          <a:lstStyle/>
          <a:p>
            <a:pPr marL="0" indent="0" eaLnBrk="0" fontAlgn="base" hangingPunct="0">
              <a:lnSpc>
                <a:spcPct val="110000"/>
              </a:lnSpc>
              <a:spcBef>
                <a:spcPts val="0"/>
              </a:spcBef>
              <a:spcAft>
                <a:spcPts val="600"/>
              </a:spcAft>
              <a:buClr>
                <a:srgbClr val="C00000"/>
              </a:buClr>
              <a:buNone/>
            </a:pPr>
            <a:r>
              <a:rPr lang="en-US" sz="20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insurance is offered to full-time higher education employees. Members pay the full monthly premium. </a:t>
            </a: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All sick leave, annual leave and comp time must be used before benefits are payable.</a:t>
            </a:r>
          </a:p>
          <a:p>
            <a:pPr marL="0" indent="0" eaLnBrk="0" fontAlgn="base" hangingPunct="0">
              <a:lnSpc>
                <a:spcPct val="110000"/>
              </a:lnSpc>
              <a:spcBef>
                <a:spcPts val="0"/>
              </a:spcBef>
              <a:spcAft>
                <a:spcPts val="600"/>
              </a:spcAft>
              <a:buClr>
                <a:srgbClr val="C00000"/>
              </a:buClr>
              <a:buNone/>
            </a:pPr>
            <a:endPar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b="1" dirty="0">
                <a:solidFill>
                  <a:schemeClr val="tx2"/>
                </a:solidFill>
              </a:rPr>
              <a:t>Short-term Disability</a:t>
            </a:r>
            <a:r>
              <a:rPr lang="en-US" dirty="0">
                <a:solidFill>
                  <a:schemeClr val="tx2"/>
                </a:solidFill>
              </a:rPr>
              <a:t>: Replaces 60% of your income during a disability, which could last up to 26 weeks. Two coverage options are available.  Coverage is provided by MetLife.</a:t>
            </a:r>
          </a:p>
          <a:p>
            <a:pPr lvl="1">
              <a:lnSpc>
                <a:spcPct val="110000"/>
              </a:lnSpc>
              <a:spcBef>
                <a:spcPts val="0"/>
              </a:spcBef>
              <a:spcAft>
                <a:spcPts val="600"/>
              </a:spcAft>
            </a:pPr>
            <a:r>
              <a:rPr lang="en-US" sz="1800" dirty="0">
                <a:solidFill>
                  <a:schemeClr val="tx2"/>
                </a:solidFill>
              </a:rPr>
              <a:t>Frequently asked questions including about pregnancy: tn.gov/PartnersForHealth under </a:t>
            </a:r>
            <a:r>
              <a:rPr lang="en-US" sz="1800" b="1" dirty="0">
                <a:solidFill>
                  <a:schemeClr val="tx2"/>
                </a:solidFill>
              </a:rPr>
              <a:t>Other Benefits </a:t>
            </a:r>
            <a:r>
              <a:rPr lang="en-US" sz="1800" dirty="0">
                <a:solidFill>
                  <a:schemeClr val="tx2"/>
                </a:solidFill>
              </a:rPr>
              <a:t>and </a:t>
            </a:r>
            <a:r>
              <a:rPr lang="en-US" sz="1800" b="1" dirty="0">
                <a:solidFill>
                  <a:schemeClr val="tx2"/>
                </a:solidFill>
              </a:rPr>
              <a:t>Disability. </a:t>
            </a:r>
            <a:endParaRPr lang="en-US" sz="1800" dirty="0">
              <a:solidFill>
                <a:schemeClr val="tx2"/>
              </a:solidFill>
            </a:endParaRPr>
          </a:p>
          <a:p>
            <a:pPr>
              <a:lnSpc>
                <a:spcPct val="110000"/>
              </a:lnSpc>
              <a:spcBef>
                <a:spcPts val="0"/>
              </a:spcBef>
              <a:spcAft>
                <a:spcPts val="600"/>
              </a:spcAft>
            </a:pPr>
            <a:r>
              <a:rPr lang="en-US" b="1" dirty="0">
                <a:solidFill>
                  <a:schemeClr val="tx2"/>
                </a:solidFill>
              </a:rPr>
              <a:t>Long-term Disability</a:t>
            </a:r>
            <a:r>
              <a:rPr lang="en-US" dirty="0">
                <a:solidFill>
                  <a:schemeClr val="tx2"/>
                </a:solidFill>
              </a:rPr>
              <a:t>: Replaces 67.67% of your income during a disability that is expected to last longer than 120 days.   Coverage is provided by </a:t>
            </a:r>
            <a:r>
              <a:rPr lang="en-US" b="1" dirty="0">
                <a:solidFill>
                  <a:schemeClr val="tx2"/>
                </a:solidFill>
              </a:rPr>
              <a:t>Reliance Standard Life Ins Co</a:t>
            </a:r>
            <a:r>
              <a:rPr lang="en-US" dirty="0">
                <a:solidFill>
                  <a:schemeClr val="tx2"/>
                </a:solidFill>
              </a:rPr>
              <a:t>.</a:t>
            </a:r>
          </a:p>
          <a:p>
            <a:pPr lvl="1">
              <a:lnSpc>
                <a:spcPct val="110000"/>
              </a:lnSpc>
              <a:spcBef>
                <a:spcPts val="0"/>
              </a:spcBef>
              <a:spcAft>
                <a:spcPts val="600"/>
              </a:spcAft>
            </a:pPr>
            <a:r>
              <a:rPr lang="en-US" sz="1800" dirty="0">
                <a:solidFill>
                  <a:schemeClr val="tx2"/>
                </a:solidFill>
              </a:rPr>
              <a:t>Higher education employees use the enrollment form found on the HR New Emp page under optional forms.  This benefit is not under the State umbrella, the University contracts separately for this plan.</a:t>
            </a:r>
            <a:endPar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endParaRPr lang="en-US" dirty="0">
              <a:solidFill>
                <a:schemeClr val="tx2"/>
              </a:solidFill>
            </a:endParaRPr>
          </a:p>
          <a:p>
            <a:pPr marL="0" indent="0">
              <a:lnSpc>
                <a:spcPct val="110000"/>
              </a:lnSpc>
              <a:spcBef>
                <a:spcPts val="0"/>
              </a:spcBef>
              <a:spcAft>
                <a:spcPts val="600"/>
              </a:spcAft>
              <a:buNone/>
            </a:pPr>
            <a:r>
              <a:rPr lang="en-US" dirty="0">
                <a:solidFill>
                  <a:schemeClr val="tx2"/>
                </a:solidFill>
              </a:rPr>
              <a:t>Information, including </a:t>
            </a:r>
            <a:r>
              <a:rPr lang="en-US" b="1" dirty="0">
                <a:solidFill>
                  <a:schemeClr val="tx2"/>
                </a:solidFill>
              </a:rPr>
              <a:t>how to calculate your Short Term Disability rates, </a:t>
            </a:r>
            <a:r>
              <a:rPr lang="en-US" dirty="0">
                <a:solidFill>
                  <a:schemeClr val="tx2"/>
                </a:solidFill>
              </a:rPr>
              <a:t>is at tn.gov/PartnersForHealth under </a:t>
            </a:r>
            <a:r>
              <a:rPr lang="en-US" b="1" dirty="0">
                <a:solidFill>
                  <a:schemeClr val="tx2"/>
                </a:solidFill>
              </a:rPr>
              <a:t>Other Benefits </a:t>
            </a:r>
            <a:r>
              <a:rPr lang="en-US" dirty="0">
                <a:solidFill>
                  <a:schemeClr val="tx2"/>
                </a:solidFill>
              </a:rPr>
              <a:t>and </a:t>
            </a:r>
            <a:r>
              <a:rPr lang="en-US" b="1" dirty="0">
                <a:solidFill>
                  <a:schemeClr val="tx2"/>
                </a:solidFill>
                <a:hlinkClick r:id="rId3">
                  <a:extLst>
                    <a:ext uri="{A12FA001-AC4F-418D-AE19-62706E023703}">
                      <ahyp:hlinkClr xmlns:ahyp="http://schemas.microsoft.com/office/drawing/2018/hyperlinkcolor" val="tx"/>
                    </a:ext>
                  </a:extLst>
                </a:hlinkClick>
              </a:rPr>
              <a:t>Disability</a:t>
            </a:r>
            <a:r>
              <a:rPr lang="en-US" dirty="0">
                <a:solidFill>
                  <a:schemeClr val="tx2"/>
                </a:solidFill>
              </a:rPr>
              <a:t>. </a:t>
            </a:r>
            <a:endParaRPr lang="en-US" sz="1600" b="1" dirty="0">
              <a:solidFill>
                <a:schemeClr val="tx1"/>
              </a:solidFill>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1" y="5954129"/>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600" b="1" dirty="0">
                <a:solidFill>
                  <a:srgbClr val="C00000"/>
                </a:solidFill>
              </a:rPr>
              <a:t>tn.gov/PartnersForHealth</a:t>
            </a:r>
          </a:p>
        </p:txBody>
      </p:sp>
    </p:spTree>
    <p:extLst>
      <p:ext uri="{BB962C8B-B14F-4D97-AF65-F5344CB8AC3E}">
        <p14:creationId xmlns:p14="http://schemas.microsoft.com/office/powerpoint/2010/main" val="584585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Basic Term Life/Accidental Death and Dismemberment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 									</a:t>
            </a: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p 1</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619845"/>
            <a:ext cx="11353799" cy="4776389"/>
          </a:xfrm>
        </p:spPr>
        <p:txBody>
          <a:bodyPr>
            <a:normAutofit/>
          </a:bodyPr>
          <a:lstStyle/>
          <a:p>
            <a:pPr marL="0" indent="0">
              <a:buNone/>
            </a:pPr>
            <a:r>
              <a:rPr lang="en-US" dirty="0">
                <a:solidFill>
                  <a:schemeClr val="tx2"/>
                </a:solidFill>
              </a:rPr>
              <a:t>All benefits-eligible employees automatically get $20,000 basic term life insurance and $40,000 basic AD&amp;D coverage paid by the state at no cost.  You will need to make important selections and keep your beneficiary current. </a:t>
            </a:r>
          </a:p>
          <a:p>
            <a:pPr marL="0" indent="0">
              <a:buNone/>
            </a:pPr>
            <a:endParaRPr lang="en-US" dirty="0">
              <a:solidFill>
                <a:schemeClr val="tx2"/>
              </a:solidFill>
            </a:endParaRPr>
          </a:p>
          <a:p>
            <a:r>
              <a:rPr lang="en-US" b="1" i="0" dirty="0">
                <a:solidFill>
                  <a:schemeClr val="tx2"/>
                </a:solidFill>
                <a:effectLst/>
                <a:latin typeface="Open Sans" panose="020B0606030504020204" pitchFamily="34" charset="0"/>
              </a:rPr>
              <a:t>IMPORTANT! New for 2023:</a:t>
            </a:r>
            <a:r>
              <a:rPr lang="en-US" b="0" i="0" dirty="0">
                <a:solidFill>
                  <a:schemeClr val="tx2"/>
                </a:solidFill>
                <a:effectLst/>
                <a:latin typeface="Open Sans" panose="020B0606030504020204" pitchFamily="34" charset="0"/>
              </a:rPr>
              <a:t> For all eligible employees, </a:t>
            </a:r>
            <a:r>
              <a:rPr lang="en-US" b="1" i="0" dirty="0">
                <a:solidFill>
                  <a:schemeClr val="tx2"/>
                </a:solidFill>
                <a:effectLst/>
                <a:latin typeface="Open Sans" panose="020B0606030504020204" pitchFamily="34" charset="0"/>
              </a:rPr>
              <a:t>basic term life insurance</a:t>
            </a:r>
            <a:r>
              <a:rPr lang="en-US" b="0" i="0" dirty="0">
                <a:solidFill>
                  <a:schemeClr val="tx2"/>
                </a:solidFill>
                <a:effectLst/>
                <a:latin typeface="Open Sans" panose="020B0606030504020204" pitchFamily="34" charset="0"/>
              </a:rPr>
              <a:t> coverage will be 1.5 times the employee’s base annual salary as of Sept. 1 of each year, </a:t>
            </a:r>
            <a:r>
              <a:rPr lang="en-US" b="1" i="0" dirty="0">
                <a:solidFill>
                  <a:schemeClr val="tx2"/>
                </a:solidFill>
                <a:effectLst/>
                <a:latin typeface="Open Sans" panose="020B0606030504020204" pitchFamily="34" charset="0"/>
              </a:rPr>
              <a:t>even if the employee is not enrolled in health insurance,</a:t>
            </a:r>
            <a:r>
              <a:rPr lang="en-US" b="0" i="0" dirty="0">
                <a:solidFill>
                  <a:schemeClr val="tx2"/>
                </a:solidFill>
                <a:effectLst/>
                <a:latin typeface="Open Sans" panose="020B0606030504020204" pitchFamily="34" charset="0"/>
              </a:rPr>
              <a:t> to a maximum of $50,000.</a:t>
            </a:r>
          </a:p>
          <a:p>
            <a:r>
              <a:rPr lang="en-US" b="0" i="0" dirty="0">
                <a:solidFill>
                  <a:schemeClr val="tx2"/>
                </a:solidFill>
                <a:effectLst/>
                <a:latin typeface="Open Sans" panose="020B0606030504020204" pitchFamily="34" charset="0"/>
              </a:rPr>
              <a:t>The calculation to determine the employee’s level of basic term life insurance coverage will be rounded up to the next $1,000. For example, if the result of calculating 1.5 times the employee’s annual salary is $40,125, the result will be rounded up to $41,000 of basic term life coverage. The </a:t>
            </a:r>
            <a:r>
              <a:rPr lang="en-US" b="1" i="0" dirty="0">
                <a:solidFill>
                  <a:schemeClr val="tx2"/>
                </a:solidFill>
                <a:effectLst/>
                <a:latin typeface="Open Sans" panose="020B0606030504020204" pitchFamily="34" charset="0"/>
              </a:rPr>
              <a:t>basic AD&amp;D coverage</a:t>
            </a:r>
            <a:r>
              <a:rPr lang="en-US" b="0" i="0" dirty="0">
                <a:solidFill>
                  <a:schemeClr val="tx2"/>
                </a:solidFill>
                <a:effectLst/>
                <a:latin typeface="Open Sans" panose="020B0606030504020204" pitchFamily="34" charset="0"/>
              </a:rPr>
              <a:t> will continue to be two times the basic term life coverage, up to $100,000.</a:t>
            </a:r>
          </a:p>
          <a:p>
            <a:r>
              <a:rPr lang="en-US" b="1" i="0" dirty="0">
                <a:solidFill>
                  <a:schemeClr val="tx2"/>
                </a:solidFill>
                <a:effectLst/>
                <a:latin typeface="Open Sans" panose="020B0606030504020204" pitchFamily="34" charset="0"/>
              </a:rPr>
              <a:t>Employees pay the monthly premium on any additional coverage above the state paid amounts </a:t>
            </a:r>
            <a:r>
              <a:rPr lang="en-US" b="0" i="0" dirty="0">
                <a:solidFill>
                  <a:schemeClr val="tx2"/>
                </a:solidFill>
                <a:effectLst/>
                <a:latin typeface="Open Sans" panose="020B0606030504020204" pitchFamily="34" charset="0"/>
              </a:rPr>
              <a:t>of $20,000 for basic term life and $40,000 for basic AD&amp;D and for all dependent coverage.</a:t>
            </a:r>
            <a:endParaRPr lang="en-US"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0" y="5841124"/>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
        <p:nvSpPr>
          <p:cNvPr id="6" name="TextBox 5"/>
          <p:cNvSpPr txBox="1"/>
          <p:nvPr/>
        </p:nvSpPr>
        <p:spPr>
          <a:xfrm>
            <a:off x="2590800" y="5865930"/>
            <a:ext cx="2895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33927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Basic Term Life/Accidental Death and Dismemberment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 									</a:t>
            </a: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p 2</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572769"/>
            <a:ext cx="11353799" cy="4823466"/>
          </a:xfrm>
        </p:spPr>
        <p:txBody>
          <a:bodyPr>
            <a:normAutofit lnSpcReduction="10000"/>
          </a:bodyPr>
          <a:lstStyle/>
          <a:p>
            <a:pPr algn="l"/>
            <a:r>
              <a:rPr lang="en-US" b="1" i="0" dirty="0">
                <a:solidFill>
                  <a:srgbClr val="131E29"/>
                </a:solidFill>
                <a:effectLst/>
                <a:latin typeface="Open Sans" panose="020B0606030504020204" pitchFamily="34" charset="0"/>
              </a:rPr>
              <a:t>New for 2023: </a:t>
            </a:r>
            <a:r>
              <a:rPr lang="en-US" b="0" i="0" dirty="0">
                <a:solidFill>
                  <a:srgbClr val="131E29"/>
                </a:solidFill>
                <a:effectLst/>
                <a:latin typeface="Open Sans" panose="020B0606030504020204" pitchFamily="34" charset="0"/>
              </a:rPr>
              <a:t>Employees can opt out of the employee-paid basic term life insurance coverage over $20,000 and basic AD&amp;D coverage over $40,000 along with dependent coverage. To do this the employee </a:t>
            </a:r>
            <a:r>
              <a:rPr lang="en-US" b="1" i="0" dirty="0">
                <a:solidFill>
                  <a:srgbClr val="131E29"/>
                </a:solidFill>
                <a:effectLst/>
                <a:latin typeface="Open Sans" panose="020B0606030504020204" pitchFamily="34" charset="0"/>
              </a:rPr>
              <a:t>MUST</a:t>
            </a:r>
            <a:r>
              <a:rPr lang="en-US" b="0" i="0" dirty="0">
                <a:solidFill>
                  <a:srgbClr val="131E29"/>
                </a:solidFill>
                <a:effectLst/>
                <a:latin typeface="Open Sans" panose="020B0606030504020204" pitchFamily="34" charset="0"/>
              </a:rPr>
              <a:t> make this selection during their New Hire Enrollment.</a:t>
            </a:r>
          </a:p>
          <a:p>
            <a:pPr algn="l"/>
            <a:r>
              <a:rPr lang="en-US" b="1" i="0" dirty="0">
                <a:solidFill>
                  <a:srgbClr val="131E29"/>
                </a:solidFill>
                <a:effectLst/>
                <a:latin typeface="Open Sans" panose="020B0606030504020204" pitchFamily="34" charset="0"/>
              </a:rPr>
              <a:t>Important! This is a permanent choice. </a:t>
            </a:r>
            <a:r>
              <a:rPr lang="en-US" b="0" i="0" dirty="0">
                <a:solidFill>
                  <a:srgbClr val="131E29"/>
                </a:solidFill>
                <a:effectLst/>
                <a:latin typeface="Open Sans" panose="020B0606030504020204" pitchFamily="34" charset="0"/>
              </a:rPr>
              <a:t>Employees should make this decision with caution. Employees who opt out of this additional coverage may not re-enroll in the employee-paid coverage (the amount above what the state pays) and dependent coverage unless they later have a qualifying event.</a:t>
            </a:r>
          </a:p>
          <a:p>
            <a:r>
              <a:rPr lang="en-US" b="1" i="0" dirty="0">
                <a:solidFill>
                  <a:srgbClr val="131E29"/>
                </a:solidFill>
                <a:effectLst/>
                <a:latin typeface="Open Sans" panose="020B0606030504020204" pitchFamily="34" charset="0"/>
              </a:rPr>
              <a:t>New for 2023:</a:t>
            </a:r>
            <a:r>
              <a:rPr lang="en-US" b="0" i="0" dirty="0">
                <a:solidFill>
                  <a:srgbClr val="131E29"/>
                </a:solidFill>
                <a:effectLst/>
                <a:latin typeface="Open Sans" panose="020B0606030504020204" pitchFamily="34" charset="0"/>
              </a:rPr>
              <a:t> Employees will be able to add and remove eligible dependents for enrollment in the basic </a:t>
            </a:r>
            <a:r>
              <a:rPr lang="en-US" b="1" i="0" dirty="0">
                <a:solidFill>
                  <a:srgbClr val="131E29"/>
                </a:solidFill>
                <a:effectLst/>
                <a:latin typeface="Open Sans" panose="020B0606030504020204" pitchFamily="34" charset="0"/>
              </a:rPr>
              <a:t>dependent</a:t>
            </a:r>
            <a:r>
              <a:rPr lang="en-US" b="0" i="0" dirty="0">
                <a:solidFill>
                  <a:srgbClr val="131E29"/>
                </a:solidFill>
                <a:effectLst/>
                <a:latin typeface="Open Sans" panose="020B0606030504020204" pitchFamily="34" charset="0"/>
              </a:rPr>
              <a:t> term life/basic AD&amp;D insurance. Dependents do not have to be enrolled in health insurance to qualify for this coverage. </a:t>
            </a:r>
            <a:r>
              <a:rPr lang="en-US" b="1" i="0" dirty="0">
                <a:solidFill>
                  <a:srgbClr val="131E29"/>
                </a:solidFill>
                <a:effectLst/>
                <a:latin typeface="Open Sans" panose="020B0606030504020204" pitchFamily="34" charset="0"/>
              </a:rPr>
              <a:t>If an employee wants to add or remove dependents from this coverage, the change must be made during New Hire Enrollment.</a:t>
            </a:r>
          </a:p>
          <a:p>
            <a:r>
              <a:rPr lang="en-US" b="0" i="0" dirty="0">
                <a:solidFill>
                  <a:srgbClr val="131E29"/>
                </a:solidFill>
                <a:effectLst/>
                <a:latin typeface="Open Sans" panose="020B0606030504020204" pitchFamily="34" charset="0"/>
              </a:rPr>
              <a:t>Premium rates for dependents in 2023 will be based upon total volume of coverage, instead of per family unit. The employee’s actual premiums will increase or decrease if the volume of coverage changes.</a:t>
            </a:r>
            <a:br>
              <a:rPr lang="en-US" dirty="0"/>
            </a:br>
            <a:r>
              <a:rPr lang="en-US" b="0" i="0" dirty="0">
                <a:solidFill>
                  <a:srgbClr val="131E29"/>
                </a:solidFill>
                <a:effectLst/>
                <a:latin typeface="Open Sans" panose="020B0606030504020204" pitchFamily="34" charset="0"/>
              </a:rPr>
              <a:t>·         The premiums for coverage above the amounts provided by the state and for dependent coverage are deducted from the employee’s paycheck.</a:t>
            </a:r>
            <a:br>
              <a:rPr lang="en-US" dirty="0"/>
            </a:br>
            <a:endParaRPr lang="en-US" b="0" i="0" dirty="0">
              <a:solidFill>
                <a:srgbClr val="131E29"/>
              </a:solidFill>
              <a:effectLst/>
              <a:latin typeface="Open Sans" panose="020B0606030504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0" y="5841124"/>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
        <p:nvSpPr>
          <p:cNvPr id="6" name="TextBox 5"/>
          <p:cNvSpPr txBox="1"/>
          <p:nvPr/>
        </p:nvSpPr>
        <p:spPr>
          <a:xfrm>
            <a:off x="2590800" y="5865930"/>
            <a:ext cx="2895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60972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Basic Term Life/Accidental Death and Dismemberment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 									</a:t>
            </a: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p3</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Content Placeholder 2"/>
          <p:cNvSpPr>
            <a:spLocks noGrp="1"/>
          </p:cNvSpPr>
          <p:nvPr>
            <p:ph idx="1"/>
          </p:nvPr>
        </p:nvSpPr>
        <p:spPr>
          <a:xfrm>
            <a:off x="304800" y="1572769"/>
            <a:ext cx="11353799" cy="4823466"/>
          </a:xfrm>
        </p:spPr>
        <p:txBody>
          <a:bodyPr>
            <a:normAutofit/>
          </a:bodyPr>
          <a:lstStyle/>
          <a:p>
            <a:pPr algn="l"/>
            <a:r>
              <a:rPr lang="en-US" b="0" i="0" dirty="0">
                <a:solidFill>
                  <a:srgbClr val="131E29"/>
                </a:solidFill>
                <a:effectLst/>
                <a:latin typeface="Open Sans" panose="020B0606030504020204" pitchFamily="34" charset="0"/>
              </a:rPr>
              <a:t>If an employee’s salary goes up as of Sept. 1, 2023, compared to Sept. 1, 2022, the employee’s monthly premium will increase as of Oct. 2023.</a:t>
            </a:r>
          </a:p>
          <a:p>
            <a:pPr algn="l"/>
            <a:r>
              <a:rPr lang="en-US" b="0" i="0" dirty="0">
                <a:solidFill>
                  <a:srgbClr val="131E29"/>
                </a:solidFill>
                <a:effectLst/>
                <a:latin typeface="Open Sans" panose="020B0606030504020204" pitchFamily="34" charset="0"/>
              </a:rPr>
              <a:t>At ages 65 and over, employee basic term life/basic AD&amp;D coverage amounts will reduce.</a:t>
            </a:r>
          </a:p>
          <a:p>
            <a:pPr algn="l"/>
            <a:r>
              <a:rPr lang="en-US" b="0" i="0" dirty="0">
                <a:solidFill>
                  <a:srgbClr val="131E29"/>
                </a:solidFill>
                <a:effectLst/>
                <a:latin typeface="Open Sans" panose="020B0606030504020204" pitchFamily="34" charset="0"/>
              </a:rPr>
              <a:t>Dependents enrolled in basic term life insurance/basic AD&amp;D have $3,000 of basic term life insurance coverage and basic AD&amp;D coverage based on a percentage of the employee’s basic AD&amp;D coverage. The employee pays monthly premiums for the dependent(s) coverage.</a:t>
            </a:r>
          </a:p>
          <a:p>
            <a:pPr algn="l"/>
            <a:r>
              <a:rPr lang="en-US" b="0" i="0" dirty="0">
                <a:solidFill>
                  <a:srgbClr val="131E29"/>
                </a:solidFill>
                <a:effectLst/>
                <a:latin typeface="Open Sans" panose="020B0606030504020204" pitchFamily="34" charset="0"/>
              </a:rPr>
              <a:t>Basic dependent term life insurance has three coverage levels available: employee + spouse, employee + child(ren) or employee + spouse + child(ren).</a:t>
            </a:r>
            <a:endParaRPr lang="en-US" dirty="0">
              <a:solidFill>
                <a:srgbClr val="131E29"/>
              </a:solidFill>
              <a:latin typeface="Open Sans" panose="020B0606030504020204" pitchFamily="34" charset="0"/>
            </a:endParaRPr>
          </a:p>
          <a:p>
            <a:pPr algn="l"/>
            <a:r>
              <a:rPr lang="en-US" b="0" i="0" dirty="0">
                <a:solidFill>
                  <a:srgbClr val="131E29"/>
                </a:solidFill>
                <a:effectLst/>
                <a:latin typeface="Open Sans" panose="020B0606030504020204" pitchFamily="34" charset="0"/>
              </a:rPr>
              <a:t>Employees will make important selections and keep beneficiary information current in Edison.</a:t>
            </a:r>
            <a:endParaRPr lang="en-US" dirty="0">
              <a:solidFill>
                <a:srgbClr val="131E29"/>
              </a:solidFill>
              <a:latin typeface="Open Sans" panose="020B0606030504020204" pitchFamily="34" charset="0"/>
            </a:endParaRPr>
          </a:p>
          <a:p>
            <a:pPr algn="l"/>
            <a:r>
              <a:rPr lang="en-US" b="0" i="0" dirty="0" err="1">
                <a:solidFill>
                  <a:srgbClr val="131E29"/>
                </a:solidFill>
                <a:effectLst/>
                <a:latin typeface="Open Sans" panose="020B0606030504020204" pitchFamily="34" charset="0"/>
              </a:rPr>
              <a:t>LifeSuite</a:t>
            </a:r>
            <a:r>
              <a:rPr lang="en-US" b="0" i="0" dirty="0">
                <a:solidFill>
                  <a:srgbClr val="131E29"/>
                </a:solidFill>
                <a:effectLst/>
                <a:latin typeface="Open Sans" panose="020B0606030504020204" pitchFamily="34" charset="0"/>
              </a:rPr>
              <a:t> Services, a value-added benefit, is provided by Securian Financial for no additional charge. Services and resources include:       Travel Assistance Services, Legacy Planning Services, Beneficiary Financial Counseling</a:t>
            </a:r>
          </a:p>
          <a:p>
            <a:pPr algn="l"/>
            <a:r>
              <a:rPr lang="en-US" b="0" i="0" dirty="0">
                <a:solidFill>
                  <a:srgbClr val="131E29"/>
                </a:solidFill>
                <a:effectLst/>
                <a:latin typeface="Open Sans" panose="020B0606030504020204" pitchFamily="34" charset="0"/>
              </a:rPr>
              <a:t>You can refer to the Securian (MN Life) Handbook found on the </a:t>
            </a:r>
            <a:r>
              <a:rPr lang="en-US" b="0" i="0" u="sng" dirty="0">
                <a:solidFill>
                  <a:srgbClr val="174A7C"/>
                </a:solidFill>
                <a:effectLst/>
                <a:latin typeface="Open Sans" panose="020B0606030504020204" pitchFamily="34" charset="0"/>
                <a:hlinkClick r:id="rId3"/>
              </a:rPr>
              <a:t>Publications page</a:t>
            </a:r>
            <a:r>
              <a:rPr lang="en-US" b="0" i="0" dirty="0">
                <a:solidFill>
                  <a:srgbClr val="131E29"/>
                </a:solidFill>
                <a:effectLst/>
                <a:latin typeface="Open Sans" panose="020B0606030504020204" pitchFamily="34" charset="0"/>
              </a:rPr>
              <a:t> under Life Insurance and/or the </a:t>
            </a:r>
            <a:r>
              <a:rPr lang="en-US" b="0" i="0" u="sng" dirty="0">
                <a:solidFill>
                  <a:srgbClr val="174A7C"/>
                </a:solidFill>
                <a:effectLst/>
                <a:latin typeface="Open Sans" panose="020B0606030504020204" pitchFamily="34" charset="0"/>
                <a:hlinkClick r:id="rId4"/>
              </a:rPr>
              <a:t>Securian Financial website</a:t>
            </a:r>
            <a:r>
              <a:rPr lang="en-US" b="0" i="0" dirty="0">
                <a:solidFill>
                  <a:srgbClr val="131E29"/>
                </a:solidFill>
                <a:effectLst/>
                <a:latin typeface="Open Sans" panose="020B0606030504020204" pitchFamily="34" charset="0"/>
              </a:rPr>
              <a:t> for additional information.</a:t>
            </a:r>
          </a:p>
          <a:p>
            <a:pPr algn="l"/>
            <a:endParaRPr lang="en-US" b="0" i="0" dirty="0">
              <a:solidFill>
                <a:srgbClr val="131E29"/>
              </a:solidFill>
              <a:effectLst/>
              <a:latin typeface="Open Sans" panose="020B0606030504020204" pitchFamily="34" charset="0"/>
            </a:endParaRPr>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29800" y="5841124"/>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
        <p:nvSpPr>
          <p:cNvPr id="6" name="TextBox 5"/>
          <p:cNvSpPr txBox="1"/>
          <p:nvPr/>
        </p:nvSpPr>
        <p:spPr>
          <a:xfrm>
            <a:off x="2590800" y="5865930"/>
            <a:ext cx="2895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16176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Voluntary Term Life Insurance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a:t>
            </a:r>
          </a:p>
        </p:txBody>
      </p:sp>
      <p:sp>
        <p:nvSpPr>
          <p:cNvPr id="3" name="Content Placeholder 2"/>
          <p:cNvSpPr>
            <a:spLocks noGrp="1"/>
          </p:cNvSpPr>
          <p:nvPr>
            <p:ph idx="1"/>
          </p:nvPr>
        </p:nvSpPr>
        <p:spPr>
          <a:xfrm>
            <a:off x="457200" y="1701806"/>
            <a:ext cx="11277600" cy="4394195"/>
          </a:xfrm>
        </p:spPr>
        <p:txBody>
          <a:bodyPr>
            <a:normAutofit fontScale="92500" lnSpcReduction="20000"/>
          </a:bodyPr>
          <a:lstStyle/>
          <a:p>
            <a:pPr marL="0" indent="0">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additional Voluntary Term Life Insurance for yourself, your spouse and children through Securian Life Insurance.      You must apply online for this insurance during your first 30 days. </a:t>
            </a:r>
          </a:p>
          <a:p>
            <a:pPr marL="0" indent="0">
              <a:spcBef>
                <a:spcPts val="60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To apply for coverage and update your beneficiaries, go to </a:t>
            </a: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lifebenefits.com/</a:t>
            </a:r>
            <a:r>
              <a:rPr lang="en-US" b="1" dirty="0" err="1">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stateoftn</a:t>
            </a: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You will need your State ID number called your Edison ID in order to enroll.</a:t>
            </a:r>
          </a:p>
          <a:p>
            <a:pPr marL="225425" indent="-225425">
              <a:spcBef>
                <a:spcPts val="6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This application must be started within your 30 day new hire window or you will wait until Annual Enrollment during the Fall to apply (and answer health questions).</a:t>
            </a:r>
          </a:p>
          <a:p>
            <a:pPr marL="225425" indent="-225425">
              <a:spcBef>
                <a:spcPts val="600"/>
              </a:spcBef>
            </a:pPr>
            <a:r>
              <a:rPr lang="en-US" b="1" i="0" dirty="0">
                <a:solidFill>
                  <a:schemeClr val="tx2"/>
                </a:solidFill>
                <a:effectLst/>
                <a:latin typeface="Open Sans" panose="020B0606030504020204" pitchFamily="34" charset="0"/>
              </a:rPr>
              <a:t>New in 2023: </a:t>
            </a:r>
            <a:r>
              <a:rPr lang="en-US" b="0" i="0" dirty="0">
                <a:solidFill>
                  <a:srgbClr val="131E29"/>
                </a:solidFill>
                <a:effectLst/>
                <a:latin typeface="Open Sans" panose="020B0606030504020204" pitchFamily="34" charset="0"/>
              </a:rPr>
              <a:t>Newly eligible spouses can enroll within 30 days of first becoming eligible in $5,000 of coverage without answering medical questions (guaranteed issue). This does not apply to current spouses.</a:t>
            </a:r>
          </a:p>
          <a:p>
            <a:pPr marL="225425" indent="-225425">
              <a:spcBef>
                <a:spcPts val="600"/>
              </a:spcBef>
            </a:pPr>
            <a:r>
              <a:rPr lang="en-US" b="0" i="0" dirty="0">
                <a:solidFill>
                  <a:srgbClr val="131E29"/>
                </a:solidFill>
                <a:effectLst/>
                <a:latin typeface="Open Sans" panose="020B0606030504020204" pitchFamily="34" charset="0"/>
              </a:rPr>
              <a:t> Employees will no longer pay a monthly administrative fee in 2023.</a:t>
            </a:r>
            <a:br>
              <a:rPr lang="en-US" dirty="0"/>
            </a:br>
            <a:r>
              <a:rPr lang="en-US" b="0" i="0" dirty="0">
                <a:solidFill>
                  <a:srgbClr val="131E29"/>
                </a:solidFill>
                <a:effectLst/>
                <a:latin typeface="Open Sans" panose="020B0606030504020204" pitchFamily="34" charset="0"/>
              </a:rPr>
              <a:t>·         In 2023, employee and spouse active </a:t>
            </a:r>
            <a:r>
              <a:rPr lang="en-US" b="1" i="0" dirty="0">
                <a:solidFill>
                  <a:srgbClr val="131E29"/>
                </a:solidFill>
                <a:effectLst/>
                <a:latin typeface="Open Sans" panose="020B0606030504020204" pitchFamily="34" charset="0"/>
              </a:rPr>
              <a:t>premium rates will be lower</a:t>
            </a:r>
            <a:r>
              <a:rPr lang="en-US" b="0" i="0" dirty="0">
                <a:solidFill>
                  <a:srgbClr val="131E29"/>
                </a:solidFill>
                <a:effectLst/>
                <a:latin typeface="Open Sans" panose="020B0606030504020204" pitchFamily="34" charset="0"/>
              </a:rPr>
              <a:t>.</a:t>
            </a:r>
            <a:br>
              <a:rPr lang="en-US" dirty="0"/>
            </a:br>
            <a:r>
              <a:rPr lang="en-US" b="0" i="0" dirty="0">
                <a:solidFill>
                  <a:srgbClr val="131E29"/>
                </a:solidFill>
                <a:effectLst/>
                <a:latin typeface="Open Sans" panose="020B0606030504020204" pitchFamily="34" charset="0"/>
              </a:rPr>
              <a:t>·         In 2023, voluntary term life child rider </a:t>
            </a:r>
            <a:r>
              <a:rPr lang="en-US" b="1" i="0" dirty="0">
                <a:solidFill>
                  <a:srgbClr val="131E29"/>
                </a:solidFill>
                <a:effectLst/>
                <a:latin typeface="Open Sans" panose="020B0606030504020204" pitchFamily="34" charset="0"/>
              </a:rPr>
              <a:t>premium rates will be lower</a:t>
            </a:r>
            <a:r>
              <a:rPr lang="en-US" b="0" i="0" dirty="0">
                <a:solidFill>
                  <a:srgbClr val="131E29"/>
                </a:solidFill>
                <a:effectLst/>
                <a:latin typeface="Open Sans" panose="020B0606030504020204" pitchFamily="34" charset="0"/>
              </a:rPr>
              <a:t>.</a:t>
            </a: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25425" marR="0" lvl="0" indent="-225425" algn="l" defTabSz="914400" rtl="0" eaLnBrk="1" fontAlgn="auto" latinLnBrk="0" hangingPunct="1">
              <a:lnSpc>
                <a:spcPct val="100000"/>
              </a:lnSpc>
              <a:spcBef>
                <a:spcPts val="600"/>
              </a:spcBef>
              <a:spcAft>
                <a:spcPts val="0"/>
              </a:spcAft>
              <a:buClr>
                <a:srgbClr val="E71B1B"/>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Your monthly premium could go up if you increase your life insurance amount, or you move into a higher age bracket as of Jan. 1.</a:t>
            </a:r>
          </a:p>
          <a:p>
            <a:pPr marL="0" indent="0">
              <a:spcBef>
                <a:spcPts val="600"/>
              </a:spcBef>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Life Insurance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600"/>
              </a:spcBef>
              <a:buNone/>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rates are found on the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webpage. </a:t>
            </a:r>
          </a:p>
          <a:p>
            <a:pPr marL="195263" indent="0" eaLnBrk="0" fontAlgn="base" hangingPunct="0">
              <a:spcBef>
                <a:spcPts val="0"/>
              </a:spcBef>
              <a:buClr>
                <a:srgbClr val="C4262E"/>
              </a:buClr>
              <a:buSzPct val="110000"/>
              <a:buNone/>
              <a:defRPr/>
            </a:pPr>
            <a:endParaRPr lang="en-US" sz="19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53601" y="5945506"/>
            <a:ext cx="1828799" cy="788276"/>
          </a:xfrm>
          <a:prstGeom prst="rect">
            <a:avLst/>
          </a:prstGeom>
        </p:spPr>
      </p:pic>
      <p:sp>
        <p:nvSpPr>
          <p:cNvPr id="5" name="TextBox 5"/>
          <p:cNvSpPr txBox="1">
            <a:spLocks noChangeArrowheads="1"/>
          </p:cNvSpPr>
          <p:nvPr/>
        </p:nvSpPr>
        <p:spPr bwMode="auto">
          <a:xfrm>
            <a:off x="762000" y="633964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3984920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76"/>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Voluntary Additional AD&amp;D</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igher Education</a:t>
            </a:r>
          </a:p>
        </p:txBody>
      </p:sp>
      <p:sp>
        <p:nvSpPr>
          <p:cNvPr id="3" name="Content Placeholder 2"/>
          <p:cNvSpPr>
            <a:spLocks noGrp="1"/>
          </p:cNvSpPr>
          <p:nvPr>
            <p:ph idx="1"/>
          </p:nvPr>
        </p:nvSpPr>
        <p:spPr>
          <a:xfrm>
            <a:off x="457200" y="1371600"/>
            <a:ext cx="11125200" cy="4800600"/>
          </a:xfrm>
        </p:spPr>
        <p:txBody>
          <a:bodyPr>
            <a:normAutofit fontScale="85000" lnSpcReduction="10000"/>
          </a:bodyPr>
          <a:lstStyle/>
          <a:p>
            <a:pPr marL="0" indent="0">
              <a:buNone/>
            </a:pPr>
            <a:r>
              <a:rPr lang="en-US" b="1" dirty="0">
                <a:solidFill>
                  <a:schemeClr val="tx2"/>
                </a:solidFill>
              </a:rPr>
              <a:t>You can buy this insurance to give you and your family additional protection if you or your covered dependent’s death or dismemberment is due to an accident. </a:t>
            </a:r>
          </a:p>
          <a:p>
            <a:pPr marL="0" indent="0">
              <a:buNone/>
            </a:pPr>
            <a:endParaRPr lang="en-US" b="1" dirty="0">
              <a:solidFill>
                <a:schemeClr val="tx2"/>
              </a:solidFill>
            </a:endParaRPr>
          </a:p>
          <a:p>
            <a:pPr marL="225425" indent="-225425"/>
            <a:r>
              <a:rPr lang="en-US" dirty="0">
                <a:solidFill>
                  <a:schemeClr val="tx2"/>
                </a:solidFill>
              </a:rPr>
              <a:t>This is in addition to the Basic AD&amp;D coverage associated with your Basic Life Insurance.</a:t>
            </a:r>
          </a:p>
          <a:p>
            <a:pPr marL="225425" indent="-225425"/>
            <a:r>
              <a:rPr lang="en-US" b="1" i="0" dirty="0">
                <a:solidFill>
                  <a:schemeClr val="tx2"/>
                </a:solidFill>
                <a:effectLst/>
                <a:latin typeface="Open Sans" panose="020B0606030504020204" pitchFamily="34" charset="0"/>
              </a:rPr>
              <a:t>NEW! </a:t>
            </a:r>
            <a:r>
              <a:rPr lang="en-US" b="0" i="0" dirty="0">
                <a:solidFill>
                  <a:schemeClr val="tx2"/>
                </a:solidFill>
                <a:effectLst/>
                <a:latin typeface="Open Sans" panose="020B0606030504020204" pitchFamily="34" charset="0"/>
              </a:rPr>
              <a:t>Employee coverage in 2023 will change from a coverage level based on salary to a choice of these five amounts: $50,000, $60,000, $100,000, $250,000 or $500,000.</a:t>
            </a:r>
          </a:p>
          <a:p>
            <a:pPr marL="225425" indent="-225425"/>
            <a:r>
              <a:rPr lang="en-US" b="1" i="0" dirty="0">
                <a:solidFill>
                  <a:schemeClr val="tx2"/>
                </a:solidFill>
                <a:effectLst/>
                <a:latin typeface="Open Sans" panose="020B0606030504020204" pitchFamily="34" charset="0"/>
              </a:rPr>
              <a:t>NEW!</a:t>
            </a:r>
            <a:r>
              <a:rPr lang="en-US" b="0" i="0" dirty="0">
                <a:solidFill>
                  <a:schemeClr val="tx2"/>
                </a:solidFill>
                <a:effectLst/>
                <a:latin typeface="Open Sans" panose="020B0606030504020204" pitchFamily="34" charset="0"/>
              </a:rPr>
              <a:t> Dependent enrollment in 2023 will be on a coverage tier basis [spouse only, spouse + child(ren), or child(ren) only] instead of generic family coverage. Dependents may be removed or added for this coverage via new hire enrollment form.</a:t>
            </a:r>
          </a:p>
          <a:p>
            <a:pPr marL="225425" indent="-225425"/>
            <a:r>
              <a:rPr lang="en-US" b="1" i="0" dirty="0">
                <a:solidFill>
                  <a:schemeClr val="tx2"/>
                </a:solidFill>
                <a:effectLst/>
                <a:latin typeface="Open Sans" panose="020B0606030504020204" pitchFamily="34" charset="0"/>
              </a:rPr>
              <a:t>Dependent voluntary AD&amp;D coverage is based on a percentage of the employee’s voluntary AD&amp;D coverage.</a:t>
            </a:r>
          </a:p>
          <a:p>
            <a:pPr marL="225425" indent="-225425"/>
            <a:r>
              <a:rPr lang="en-US" dirty="0">
                <a:solidFill>
                  <a:schemeClr val="tx2"/>
                </a:solidFill>
                <a:latin typeface="Open Sans" panose="020B0606030504020204" pitchFamily="34" charset="0"/>
              </a:rPr>
              <a:t>E</a:t>
            </a:r>
            <a:r>
              <a:rPr lang="en-US" b="0" i="0" dirty="0">
                <a:solidFill>
                  <a:schemeClr val="tx2"/>
                </a:solidFill>
                <a:effectLst/>
                <a:latin typeface="Open Sans" panose="020B0606030504020204" pitchFamily="34" charset="0"/>
              </a:rPr>
              <a:t>mployee </a:t>
            </a:r>
            <a:r>
              <a:rPr lang="en-US" b="1" i="0" dirty="0">
                <a:solidFill>
                  <a:schemeClr val="tx2"/>
                </a:solidFill>
                <a:effectLst/>
                <a:latin typeface="Open Sans" panose="020B0606030504020204" pitchFamily="34" charset="0"/>
              </a:rPr>
              <a:t>premium rates will increase</a:t>
            </a:r>
            <a:r>
              <a:rPr lang="en-US" b="0" i="0" dirty="0">
                <a:solidFill>
                  <a:schemeClr val="tx2"/>
                </a:solidFill>
                <a:effectLst/>
                <a:latin typeface="Open Sans" panose="020B0606030504020204" pitchFamily="34" charset="0"/>
              </a:rPr>
              <a:t> in 2023.</a:t>
            </a:r>
          </a:p>
          <a:p>
            <a:pPr marL="225425" indent="-225425"/>
            <a:r>
              <a:rPr lang="en-US" b="0" i="0" dirty="0">
                <a:solidFill>
                  <a:schemeClr val="tx2"/>
                </a:solidFill>
                <a:effectLst/>
                <a:latin typeface="Open Sans" panose="020B0606030504020204" pitchFamily="34" charset="0"/>
              </a:rPr>
              <a:t>Dependent premium rates will be </a:t>
            </a:r>
            <a:r>
              <a:rPr lang="en-US" b="1" i="0" dirty="0">
                <a:solidFill>
                  <a:schemeClr val="tx2"/>
                </a:solidFill>
                <a:effectLst/>
                <a:latin typeface="Open Sans" panose="020B0606030504020204" pitchFamily="34" charset="0"/>
              </a:rPr>
              <a:t>per</a:t>
            </a:r>
            <a:r>
              <a:rPr lang="en-US" b="0" i="0" dirty="0">
                <a:solidFill>
                  <a:schemeClr val="tx2"/>
                </a:solidFill>
                <a:effectLst/>
                <a:latin typeface="Open Sans" panose="020B0606030504020204" pitchFamily="34" charset="0"/>
              </a:rPr>
              <a:t> $1,000 of total dependent coverage, instead of per family unit. </a:t>
            </a:r>
            <a:r>
              <a:rPr lang="en-US" dirty="0">
                <a:solidFill>
                  <a:schemeClr val="tx2"/>
                </a:solidFill>
              </a:rPr>
              <a:t>Benefit will be paid for dismemberment if the loss occurs within 180 days of the accident provided you or your dependent was covered on the date of the accident and meet the established criteria. Accident could occur at work or elsewhere.</a:t>
            </a:r>
          </a:p>
          <a:p>
            <a:pPr marL="225425" indent="-225425"/>
            <a:r>
              <a:rPr lang="en-US" dirty="0">
                <a:solidFill>
                  <a:schemeClr val="tx2"/>
                </a:solidFill>
              </a:rPr>
              <a:t>Coverage is available at low group rates – no questions asked. </a:t>
            </a:r>
          </a:p>
          <a:p>
            <a:pPr marL="225425" indent="-225425"/>
            <a:r>
              <a:rPr lang="en-US" b="0" i="0" dirty="0">
                <a:solidFill>
                  <a:schemeClr val="tx2"/>
                </a:solidFill>
                <a:effectLst/>
                <a:latin typeface="Open Sans" panose="020B0606030504020204" pitchFamily="34" charset="0"/>
              </a:rPr>
              <a:t>Additional benefits include:  Adaptive home and vehicle, Coma, </a:t>
            </a:r>
            <a:r>
              <a:rPr lang="en-US" b="1" i="0" dirty="0">
                <a:solidFill>
                  <a:schemeClr val="tx2"/>
                </a:solidFill>
                <a:effectLst/>
                <a:latin typeface="Open Sans" panose="020B0606030504020204" pitchFamily="34" charset="0"/>
              </a:rPr>
              <a:t>Repatriation</a:t>
            </a:r>
            <a:endParaRPr lang="en-US" b="1" dirty="0">
              <a:solidFill>
                <a:schemeClr val="tx2"/>
              </a:solidFill>
            </a:endParaRPr>
          </a:p>
          <a:p>
            <a:pPr marL="225425" indent="-225425"/>
            <a:r>
              <a:rPr lang="en-US" dirty="0">
                <a:solidFill>
                  <a:schemeClr val="tx2"/>
                </a:solidFill>
              </a:rPr>
              <a:t>Enroll using the form located in the Optional Forms section of the HR New Employee website</a:t>
            </a:r>
          </a:p>
          <a:p>
            <a:pPr marL="0" indent="0">
              <a:buNone/>
            </a:pPr>
            <a:endParaRPr lang="en-US" dirty="0">
              <a:solidFill>
                <a:schemeClr val="tx2"/>
              </a:solidFill>
            </a:endParaRPr>
          </a:p>
          <a:p>
            <a:pPr marL="0" indent="0">
              <a:buNone/>
            </a:pPr>
            <a:r>
              <a:rPr lang="en-US" b="1" dirty="0">
                <a:solidFill>
                  <a:schemeClr val="tx2"/>
                </a:solidFill>
              </a:rPr>
              <a:t>Keep beneficiary information current with your ABC (</a:t>
            </a:r>
            <a:r>
              <a:rPr lang="en-US" b="1" dirty="0">
                <a:solidFill>
                  <a:schemeClr val="tx2">
                    <a:lumMod val="75000"/>
                  </a:schemeClr>
                </a:solidFill>
                <a:hlinkClick r:id="rId3">
                  <a:extLst>
                    <a:ext uri="{A12FA001-AC4F-418D-AE19-62706E023703}">
                      <ahyp:hlinkClr xmlns:ahyp="http://schemas.microsoft.com/office/drawing/2018/hyperlinkcolor" val="tx"/>
                    </a:ext>
                  </a:extLst>
                </a:hlinkClick>
              </a:rPr>
              <a:t>utinsurance@tennessee.edu</a:t>
            </a:r>
            <a:r>
              <a:rPr lang="en-US" b="1" dirty="0">
                <a:solidFill>
                  <a:schemeClr val="tx2"/>
                </a:solidFill>
              </a:rPr>
              <a:t>)</a:t>
            </a:r>
          </a:p>
          <a:p>
            <a:pPr marL="0" indent="0">
              <a:buNone/>
            </a:pPr>
            <a:endParaRPr lang="en-US" b="1" dirty="0">
              <a:solidFill>
                <a:schemeClr val="tx2"/>
              </a:solidFill>
            </a:endParaRP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824882"/>
            <a:ext cx="1828799" cy="788276"/>
          </a:xfrm>
          <a:prstGeom prst="rect">
            <a:avLst/>
          </a:prstGeom>
        </p:spPr>
      </p:pic>
      <p:sp>
        <p:nvSpPr>
          <p:cNvPr id="5" name="TextBox 5"/>
          <p:cNvSpPr txBox="1">
            <a:spLocks noChangeArrowheads="1"/>
          </p:cNvSpPr>
          <p:nvPr/>
        </p:nvSpPr>
        <p:spPr bwMode="auto">
          <a:xfrm>
            <a:off x="609600" y="6299226"/>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49257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 Materials</a:t>
            </a:r>
          </a:p>
        </p:txBody>
      </p:sp>
      <p:sp>
        <p:nvSpPr>
          <p:cNvPr id="3" name="Content Placeholder 2"/>
          <p:cNvSpPr>
            <a:spLocks noGrp="1"/>
          </p:cNvSpPr>
          <p:nvPr>
            <p:ph idx="1"/>
          </p:nvPr>
        </p:nvSpPr>
        <p:spPr>
          <a:xfrm>
            <a:off x="381000" y="1420818"/>
            <a:ext cx="11125200" cy="4495799"/>
          </a:xfrm>
        </p:spPr>
        <p:txBody>
          <a:bodyPr>
            <a:normAutofit/>
          </a:bodyPr>
          <a:lstStyle/>
          <a:p>
            <a:endParaRPr lang="en-US" dirty="0">
              <a:solidFill>
                <a:schemeClr val="tx1"/>
              </a:solidFill>
            </a:endParaRPr>
          </a:p>
          <a:p>
            <a:endParaRPr lang="en-US" dirty="0"/>
          </a:p>
        </p:txBody>
      </p:sp>
      <p:sp>
        <p:nvSpPr>
          <p:cNvPr id="6" name="Text Box 113">
            <a:extLst>
              <a:ext uri="{FF2B5EF4-FFF2-40B4-BE49-F238E27FC236}">
                <a16:creationId xmlns:a16="http://schemas.microsoft.com/office/drawing/2014/main" id="{0316B706-E6F7-4CCF-A9E3-15039D845FD8}"/>
              </a:ext>
            </a:extLst>
          </p:cNvPr>
          <p:cNvSpPr txBox="1">
            <a:spLocks noChangeArrowheads="1"/>
          </p:cNvSpPr>
          <p:nvPr/>
        </p:nvSpPr>
        <p:spPr bwMode="auto">
          <a:xfrm>
            <a:off x="2286001" y="1420818"/>
            <a:ext cx="7391400" cy="590931"/>
          </a:xfrm>
          <a:prstGeom prst="rect">
            <a:avLst/>
          </a:prstGeom>
          <a:solidFill>
            <a:srgbClr val="7E7E82"/>
          </a:solidFill>
          <a:ln>
            <a:noFill/>
          </a:ln>
        </p:spPr>
        <p:txBody>
          <a:bodyPr wrap="square">
            <a:spAutoFit/>
          </a:bodyPr>
          <a:lstStyle>
            <a:lvl1pPr eaLnBrk="0" hangingPunct="0">
              <a:lnSpc>
                <a:spcPct val="90000"/>
              </a:lnSpc>
              <a:spcBef>
                <a:spcPct val="65000"/>
              </a:spcBef>
              <a:buClr>
                <a:schemeClr val="folHlink"/>
              </a:buClr>
              <a:buFont typeface="Wingdings" pitchFamily="2" charset="2"/>
              <a:buChar char="•"/>
              <a:defRPr sz="2200">
                <a:solidFill>
                  <a:schemeClr val="tx1"/>
                </a:solidFill>
                <a:latin typeface="Arial" pitchFamily="34" charset="0"/>
              </a:defRPr>
            </a:lvl1pPr>
            <a:lvl2pPr marL="742950" indent="-285750" eaLnBrk="0" hangingPunct="0">
              <a:lnSpc>
                <a:spcPct val="90000"/>
              </a:lnSpc>
              <a:spcBef>
                <a:spcPct val="30000"/>
              </a:spcBef>
              <a:buClr>
                <a:schemeClr val="folHlink"/>
              </a:buClr>
              <a:buFont typeface="Symbol" pitchFamily="18" charset="2"/>
              <a:buChar char="·"/>
              <a:defRPr sz="2800">
                <a:solidFill>
                  <a:schemeClr val="tx1"/>
                </a:solidFill>
                <a:latin typeface="Arial" pitchFamily="34" charset="0"/>
              </a:defRPr>
            </a:lvl2pPr>
            <a:lvl3pPr marL="1143000" indent="-228600" eaLnBrk="0" hangingPunct="0">
              <a:lnSpc>
                <a:spcPct val="90000"/>
              </a:lnSpc>
              <a:spcBef>
                <a:spcPct val="15000"/>
              </a:spcBef>
              <a:buClr>
                <a:schemeClr val="folHlink"/>
              </a:buClr>
              <a:buChar char="–"/>
              <a:defRPr sz="2400">
                <a:solidFill>
                  <a:schemeClr val="tx1"/>
                </a:solidFill>
                <a:latin typeface="Arial" pitchFamily="34" charset="0"/>
              </a:defRPr>
            </a:lvl3pPr>
            <a:lvl4pPr marL="1600200" indent="-228600" eaLnBrk="0" hangingPunct="0">
              <a:lnSpc>
                <a:spcPct val="90000"/>
              </a:lnSpc>
              <a:spcBef>
                <a:spcPct val="15000"/>
              </a:spcBef>
              <a:buClr>
                <a:schemeClr val="folHlink"/>
              </a:buClr>
              <a:buChar char="»"/>
              <a:defRPr sz="2000">
                <a:solidFill>
                  <a:schemeClr val="tx1"/>
                </a:solidFill>
                <a:latin typeface="Arial" pitchFamily="34" charset="0"/>
              </a:defRPr>
            </a:lvl4pPr>
            <a:lvl5pPr marL="2057400" indent="-228600" eaLnBrk="0" hangingPunct="0">
              <a:lnSpc>
                <a:spcPct val="90000"/>
              </a:lnSpc>
              <a:spcBef>
                <a:spcPct val="15000"/>
              </a:spcBef>
              <a:buClr>
                <a:schemeClr val="folHlink"/>
              </a:buClr>
              <a:buChar char="›"/>
              <a:defRPr sz="2000">
                <a:solidFill>
                  <a:schemeClr val="tx1"/>
                </a:solidFill>
                <a:latin typeface="Arial"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9pPr>
          </a:lstStyle>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For detailed information, refer to the New Hire Guide</a:t>
            </a:r>
            <a:r>
              <a:rPr kumimoji="0" lang="en-US" altLang="en-US" sz="1800" b="1" i="0" u="none" strike="noStrike" kern="0" cap="none" spc="0" normalizeH="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(below)</a:t>
            </a: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18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found online under </a:t>
            </a:r>
            <a:r>
              <a:rPr lang="en-US" altLang="en-US" sz="18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hlinkClick r:id="rId3"/>
              </a:rPr>
              <a:t>Publications</a:t>
            </a: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a:t>
            </a:r>
            <a:endPar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person holding a baby&#10;&#10;Description automatically generated with medium confidence">
            <a:extLst>
              <a:ext uri="{FF2B5EF4-FFF2-40B4-BE49-F238E27FC236}">
                <a16:creationId xmlns:a16="http://schemas.microsoft.com/office/drawing/2014/main" id="{F3F52AFE-8AD8-27ED-ED4E-0F5C7A570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455297"/>
            <a:ext cx="3200400" cy="4141694"/>
          </a:xfrm>
          <a:prstGeom prst="rect">
            <a:avLst/>
          </a:prstGeom>
        </p:spPr>
      </p:pic>
    </p:spTree>
    <p:extLst>
      <p:ext uri="{BB962C8B-B14F-4D97-AF65-F5344CB8AC3E}">
        <p14:creationId xmlns:p14="http://schemas.microsoft.com/office/powerpoint/2010/main" val="2282610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Enrolling in Benefits</a:t>
            </a:r>
          </a:p>
        </p:txBody>
      </p:sp>
      <p:sp>
        <p:nvSpPr>
          <p:cNvPr id="3" name="Content Placeholder 2"/>
          <p:cNvSpPr>
            <a:spLocks noGrp="1"/>
          </p:cNvSpPr>
          <p:nvPr>
            <p:ph idx="1"/>
          </p:nvPr>
        </p:nvSpPr>
        <p:spPr>
          <a:xfrm>
            <a:off x="381002" y="1524000"/>
            <a:ext cx="11277598" cy="4648200"/>
          </a:xfrm>
        </p:spPr>
        <p:txBody>
          <a:bodyPr>
            <a:normAutofit/>
          </a:bodyPr>
          <a:lstStyle/>
          <a:p>
            <a:pPr marL="0" lvl="0" indent="0" eaLnBrk="0" fontAlgn="base" hangingPunct="0">
              <a:spcBef>
                <a:spcPts val="0"/>
              </a:spcBef>
              <a:spcAft>
                <a:spcPts val="600"/>
              </a:spcAft>
              <a:buClr>
                <a:srgbClr val="C4262E"/>
              </a:buClr>
              <a:buNone/>
              <a:defRPr/>
            </a:pPr>
            <a:r>
              <a:rPr lang="en-US" b="1" dirty="0">
                <a:latin typeface="Open Sans" panose="020B0606030504020204" pitchFamily="34" charset="0"/>
                <a:ea typeface="Open Sans" panose="020B0606030504020204" pitchFamily="34" charset="0"/>
                <a:cs typeface="Open Sans" panose="020B0606030504020204" pitchFamily="34" charset="0"/>
              </a:rPr>
              <a:t>You will submit all forms to the local ABC/Insurance Office for enrollment in benefits.   Use </a:t>
            </a:r>
            <a:r>
              <a:rPr lang="en-US" b="1" u="sng"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utinsurance@tennessee.edu</a:t>
            </a:r>
            <a:r>
              <a:rPr lang="en-US"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to submit the forms.</a:t>
            </a:r>
          </a:p>
          <a:p>
            <a:pPr marL="209550" lvl="0" indent="-209550" eaLnBrk="0" fontAlgn="base" hangingPunct="0">
              <a:lnSpc>
                <a:spcPct val="90000"/>
              </a:lnSpc>
              <a:spcBef>
                <a:spcPct val="65000"/>
              </a:spcBef>
              <a:spcAft>
                <a:spcPct val="40000"/>
              </a:spcAft>
              <a:buClr>
                <a:srgbClr val="C4262E"/>
              </a:buClr>
              <a:buFontTx/>
              <a:buChar char="•"/>
            </a:pPr>
            <a:r>
              <a:rPr lang="en-US" altLang="en-US" sz="16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must complete your enrollment within </a:t>
            </a:r>
            <a:r>
              <a:rPr lang="en-US" altLang="en-US" sz="1600" b="1" u="sng"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30 days </a:t>
            </a:r>
            <a:r>
              <a:rPr lang="en-US" altLang="en-US" sz="16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of your hire date or becoming eligible.</a:t>
            </a:r>
          </a:p>
          <a:p>
            <a:pPr marL="209550" lvl="0" indent="-209550" eaLnBrk="0" fontAlgn="base" hangingPunct="0">
              <a:lnSpc>
                <a:spcPct val="90000"/>
              </a:lnSpc>
              <a:spcBef>
                <a:spcPct val="65000"/>
              </a:spcBef>
              <a:spcAft>
                <a:spcPct val="40000"/>
              </a:spcAft>
              <a:buClr>
                <a:srgbClr val="C4262E"/>
              </a:buClr>
              <a:buFontTx/>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C00000"/>
              </a:buClr>
            </a:pPr>
            <a:r>
              <a:rPr lang="en-US" alt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If you want to cover your spouse or children (dependents), please submit proof of their relationship to you – it’s called </a:t>
            </a:r>
            <a:r>
              <a:rPr lang="en-US" altLang="en-US" sz="16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dependent verification</a:t>
            </a:r>
            <a:r>
              <a:rPr lang="en-US" alt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lvl="1">
              <a:spcBef>
                <a:spcPts val="0"/>
              </a:spcBef>
              <a:buClr>
                <a:srgbClr val="C00000"/>
              </a:buClr>
              <a:buFont typeface="Arial" pitchFamily="34" charset="0"/>
              <a:buChar char="•"/>
            </a:pPr>
            <a:r>
              <a:rPr lang="en-US" alt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Examples of dependent verification can include a marriage license and Federal Income Tax Return for a spouse, or a birth certificate for a child.  A list of accepted documents, for dependent verification, is found on the second page of the enrollment form on the HR New Emp website.</a:t>
            </a:r>
          </a:p>
          <a:p>
            <a:pPr lvl="1">
              <a:spcBef>
                <a:spcPts val="0"/>
              </a:spcBef>
              <a:buClr>
                <a:srgbClr val="C00000"/>
              </a:buClr>
              <a:buFont typeface="Arial" pitchFamily="34" charset="0"/>
              <a:buChar char="•"/>
            </a:pPr>
            <a:r>
              <a:rPr lang="en-US" altLang="en-US"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Be sure to note the Optional forms for additional coverages (LTD, ADD, FSA and HSA) available to you.</a:t>
            </a:r>
          </a:p>
          <a:p>
            <a:pPr marL="0"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voluntary term life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Securian Financial website: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rPr>
              <a:t>lifebenefits.com/</a:t>
            </a:r>
            <a:r>
              <a:rPr lang="en-US" dirty="0" err="1">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rPr>
              <a:t>stateoftn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or contact Securian at 866.881.0631</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i="0" u="none" strike="noStrike" baseline="0" dirty="0">
              <a:solidFill>
                <a:srgbClr val="221E1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06000" y="5921330"/>
            <a:ext cx="1828799" cy="788276"/>
          </a:xfrm>
          <a:prstGeom prst="rect">
            <a:avLst/>
          </a:prstGeom>
        </p:spPr>
      </p:pic>
      <p:sp>
        <p:nvSpPr>
          <p:cNvPr id="5" name="TextBox 5"/>
          <p:cNvSpPr txBox="1">
            <a:spLocks noChangeArrowheads="1"/>
          </p:cNvSpPr>
          <p:nvPr/>
        </p:nvSpPr>
        <p:spPr bwMode="auto">
          <a:xfrm>
            <a:off x="758283" y="63154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649972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
            <a:extLst>
              <a:ext uri="{FF2B5EF4-FFF2-40B4-BE49-F238E27FC236}">
                <a16:creationId xmlns:a16="http://schemas.microsoft.com/office/drawing/2014/main" id="{CDC7F4D3-1CAA-CE57-1C48-965F0A3A0FD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6707"/>
          <a:stretch/>
        </p:blipFill>
        <p:spPr>
          <a:xfrm>
            <a:off x="762000" y="457200"/>
            <a:ext cx="3218872" cy="1803400"/>
          </a:xfrm>
          <a:custGeom>
            <a:avLst/>
            <a:gdLst>
              <a:gd name="connsiteX0" fmla="*/ 18209 w 3218872"/>
              <a:gd name="connsiteY0" fmla="*/ 1733200 h 1803400"/>
              <a:gd name="connsiteX1" fmla="*/ 23223 w 3218872"/>
              <a:gd name="connsiteY1" fmla="*/ 1803400 h 1803400"/>
              <a:gd name="connsiteX2" fmla="*/ 0 w 3218872"/>
              <a:gd name="connsiteY2" fmla="*/ 1803400 h 1803400"/>
              <a:gd name="connsiteX3" fmla="*/ 0 w 3218872"/>
              <a:gd name="connsiteY3" fmla="*/ 1738555 h 1803400"/>
              <a:gd name="connsiteX4" fmla="*/ 46502 w 3218872"/>
              <a:gd name="connsiteY4" fmla="*/ 1715086 h 1803400"/>
              <a:gd name="connsiteX5" fmla="*/ 55880 w 3218872"/>
              <a:gd name="connsiteY5" fmla="*/ 1722120 h 1803400"/>
              <a:gd name="connsiteX6" fmla="*/ 18209 w 3218872"/>
              <a:gd name="connsiteY6" fmla="*/ 1733200 h 1803400"/>
              <a:gd name="connsiteX7" fmla="*/ 17557 w 3218872"/>
              <a:gd name="connsiteY7" fmla="*/ 1724081 h 1803400"/>
              <a:gd name="connsiteX8" fmla="*/ 25400 w 3218872"/>
              <a:gd name="connsiteY8" fmla="*/ 1722120 h 1803400"/>
              <a:gd name="connsiteX9" fmla="*/ 0 w 3218872"/>
              <a:gd name="connsiteY9" fmla="*/ 0 h 1803400"/>
              <a:gd name="connsiteX10" fmla="*/ 3218872 w 3218872"/>
              <a:gd name="connsiteY10" fmla="*/ 0 h 1803400"/>
              <a:gd name="connsiteX11" fmla="*/ 3218872 w 3218872"/>
              <a:gd name="connsiteY11" fmla="*/ 1730556 h 1803400"/>
              <a:gd name="connsiteX12" fmla="*/ 3205480 w 3218872"/>
              <a:gd name="connsiteY12" fmla="*/ 1732280 h 1803400"/>
              <a:gd name="connsiteX13" fmla="*/ 3124200 w 3218872"/>
              <a:gd name="connsiteY13" fmla="*/ 1701800 h 1803400"/>
              <a:gd name="connsiteX14" fmla="*/ 3022600 w 3218872"/>
              <a:gd name="connsiteY14" fmla="*/ 1711960 h 1803400"/>
              <a:gd name="connsiteX15" fmla="*/ 2931160 w 3218872"/>
              <a:gd name="connsiteY15" fmla="*/ 1732280 h 1803400"/>
              <a:gd name="connsiteX16" fmla="*/ 2900680 w 3218872"/>
              <a:gd name="connsiteY16" fmla="*/ 1711960 h 1803400"/>
              <a:gd name="connsiteX17" fmla="*/ 2849880 w 3218872"/>
              <a:gd name="connsiteY17" fmla="*/ 1671320 h 1803400"/>
              <a:gd name="connsiteX18" fmla="*/ 2768600 w 3218872"/>
              <a:gd name="connsiteY18" fmla="*/ 1691640 h 1803400"/>
              <a:gd name="connsiteX19" fmla="*/ 2656840 w 3218872"/>
              <a:gd name="connsiteY19" fmla="*/ 1722120 h 1803400"/>
              <a:gd name="connsiteX20" fmla="*/ 2402840 w 3218872"/>
              <a:gd name="connsiteY20" fmla="*/ 1661160 h 1803400"/>
              <a:gd name="connsiteX21" fmla="*/ 2321560 w 3218872"/>
              <a:gd name="connsiteY21" fmla="*/ 1691640 h 1803400"/>
              <a:gd name="connsiteX22" fmla="*/ 2280920 w 3218872"/>
              <a:gd name="connsiteY22" fmla="*/ 1711960 h 1803400"/>
              <a:gd name="connsiteX23" fmla="*/ 2250440 w 3218872"/>
              <a:gd name="connsiteY23" fmla="*/ 1722120 h 1803400"/>
              <a:gd name="connsiteX24" fmla="*/ 2026920 w 3218872"/>
              <a:gd name="connsiteY24" fmla="*/ 1732280 h 1803400"/>
              <a:gd name="connsiteX25" fmla="*/ 1996440 w 3218872"/>
              <a:gd name="connsiteY25" fmla="*/ 1722120 h 1803400"/>
              <a:gd name="connsiteX26" fmla="*/ 1965960 w 3218872"/>
              <a:gd name="connsiteY26" fmla="*/ 1691640 h 1803400"/>
              <a:gd name="connsiteX27" fmla="*/ 1793240 w 3218872"/>
              <a:gd name="connsiteY27" fmla="*/ 1681480 h 1803400"/>
              <a:gd name="connsiteX28" fmla="*/ 1711960 w 3218872"/>
              <a:gd name="connsiteY28" fmla="*/ 1701800 h 1803400"/>
              <a:gd name="connsiteX29" fmla="*/ 1386840 w 3218872"/>
              <a:gd name="connsiteY29" fmla="*/ 1711960 h 1803400"/>
              <a:gd name="connsiteX30" fmla="*/ 1264920 w 3218872"/>
              <a:gd name="connsiteY30" fmla="*/ 1681480 h 1803400"/>
              <a:gd name="connsiteX31" fmla="*/ 1224280 w 3218872"/>
              <a:gd name="connsiteY31" fmla="*/ 1701800 h 1803400"/>
              <a:gd name="connsiteX32" fmla="*/ 1031240 w 3218872"/>
              <a:gd name="connsiteY32" fmla="*/ 1732280 h 1803400"/>
              <a:gd name="connsiteX33" fmla="*/ 787400 w 3218872"/>
              <a:gd name="connsiteY33" fmla="*/ 1752600 h 1803400"/>
              <a:gd name="connsiteX34" fmla="*/ 736600 w 3218872"/>
              <a:gd name="connsiteY34" fmla="*/ 1742440 h 1803400"/>
              <a:gd name="connsiteX35" fmla="*/ 685800 w 3218872"/>
              <a:gd name="connsiteY35" fmla="*/ 1711960 h 1803400"/>
              <a:gd name="connsiteX36" fmla="*/ 645160 w 3218872"/>
              <a:gd name="connsiteY36" fmla="*/ 1722120 h 1803400"/>
              <a:gd name="connsiteX37" fmla="*/ 279400 w 3218872"/>
              <a:gd name="connsiteY37" fmla="*/ 1742440 h 1803400"/>
              <a:gd name="connsiteX38" fmla="*/ 238760 w 3218872"/>
              <a:gd name="connsiteY38" fmla="*/ 1722120 h 1803400"/>
              <a:gd name="connsiteX39" fmla="*/ 198120 w 3218872"/>
              <a:gd name="connsiteY39" fmla="*/ 1711960 h 1803400"/>
              <a:gd name="connsiteX40" fmla="*/ 157480 w 3218872"/>
              <a:gd name="connsiteY40" fmla="*/ 1681480 h 1803400"/>
              <a:gd name="connsiteX41" fmla="*/ 106680 w 3218872"/>
              <a:gd name="connsiteY41" fmla="*/ 1701800 h 1803400"/>
              <a:gd name="connsiteX42" fmla="*/ 55880 w 3218872"/>
              <a:gd name="connsiteY42" fmla="*/ 1711960 h 1803400"/>
              <a:gd name="connsiteX43" fmla="*/ 46502 w 3218872"/>
              <a:gd name="connsiteY43" fmla="*/ 1715086 h 1803400"/>
              <a:gd name="connsiteX44" fmla="*/ 15240 w 3218872"/>
              <a:gd name="connsiteY44" fmla="*/ 1691640 h 1803400"/>
              <a:gd name="connsiteX45" fmla="*/ 17557 w 3218872"/>
              <a:gd name="connsiteY45" fmla="*/ 1724081 h 1803400"/>
              <a:gd name="connsiteX46" fmla="*/ 0 w 3218872"/>
              <a:gd name="connsiteY46" fmla="*/ 172847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18872" h="1803400">
                <a:moveTo>
                  <a:pt x="18209" y="1733200"/>
                </a:moveTo>
                <a:lnTo>
                  <a:pt x="23223" y="1803400"/>
                </a:lnTo>
                <a:lnTo>
                  <a:pt x="0" y="1803400"/>
                </a:lnTo>
                <a:lnTo>
                  <a:pt x="0" y="1738555"/>
                </a:lnTo>
                <a:close/>
                <a:moveTo>
                  <a:pt x="46502" y="1715086"/>
                </a:moveTo>
                <a:lnTo>
                  <a:pt x="55880" y="1722120"/>
                </a:lnTo>
                <a:lnTo>
                  <a:pt x="18209" y="1733200"/>
                </a:lnTo>
                <a:lnTo>
                  <a:pt x="17557" y="1724081"/>
                </a:lnTo>
                <a:lnTo>
                  <a:pt x="25400" y="1722120"/>
                </a:lnTo>
                <a:close/>
                <a:moveTo>
                  <a:pt x="0" y="0"/>
                </a:moveTo>
                <a:lnTo>
                  <a:pt x="3218872" y="0"/>
                </a:lnTo>
                <a:lnTo>
                  <a:pt x="3218872" y="1730556"/>
                </a:lnTo>
                <a:lnTo>
                  <a:pt x="3205480" y="1732280"/>
                </a:lnTo>
                <a:cubicBezTo>
                  <a:pt x="3176881" y="1727880"/>
                  <a:pt x="3151293" y="1711960"/>
                  <a:pt x="3124200" y="1701800"/>
                </a:cubicBezTo>
                <a:cubicBezTo>
                  <a:pt x="3090333" y="1705187"/>
                  <a:pt x="3056219" y="1706652"/>
                  <a:pt x="3022600" y="1711960"/>
                </a:cubicBezTo>
                <a:cubicBezTo>
                  <a:pt x="2991759" y="1716830"/>
                  <a:pt x="2962384" y="1732280"/>
                  <a:pt x="2931160" y="1732280"/>
                </a:cubicBezTo>
                <a:cubicBezTo>
                  <a:pt x="2918949" y="1732280"/>
                  <a:pt x="2910449" y="1719286"/>
                  <a:pt x="2900680" y="1711960"/>
                </a:cubicBezTo>
                <a:cubicBezTo>
                  <a:pt x="2883332" y="1698949"/>
                  <a:pt x="2866813" y="1684867"/>
                  <a:pt x="2849880" y="1671320"/>
                </a:cubicBezTo>
                <a:cubicBezTo>
                  <a:pt x="2822787" y="1678093"/>
                  <a:pt x="2796049" y="1686493"/>
                  <a:pt x="2768600" y="1691640"/>
                </a:cubicBezTo>
                <a:cubicBezTo>
                  <a:pt x="2663021" y="1711436"/>
                  <a:pt x="2715486" y="1683022"/>
                  <a:pt x="2656840" y="1722120"/>
                </a:cubicBezTo>
                <a:cubicBezTo>
                  <a:pt x="2440485" y="1734140"/>
                  <a:pt x="2517132" y="1775452"/>
                  <a:pt x="2402840" y="1661160"/>
                </a:cubicBezTo>
                <a:cubicBezTo>
                  <a:pt x="2289693" y="1717733"/>
                  <a:pt x="2432227" y="1650140"/>
                  <a:pt x="2321560" y="1691640"/>
                </a:cubicBezTo>
                <a:cubicBezTo>
                  <a:pt x="2307379" y="1696958"/>
                  <a:pt x="2294841" y="1705994"/>
                  <a:pt x="2280920" y="1711960"/>
                </a:cubicBezTo>
                <a:cubicBezTo>
                  <a:pt x="2271076" y="1716179"/>
                  <a:pt x="2260600" y="1718733"/>
                  <a:pt x="2250440" y="1722120"/>
                </a:cubicBezTo>
                <a:cubicBezTo>
                  <a:pt x="2175933" y="1725507"/>
                  <a:pt x="2101504" y="1732280"/>
                  <a:pt x="2026920" y="1732280"/>
                </a:cubicBezTo>
                <a:cubicBezTo>
                  <a:pt x="2016210" y="1732280"/>
                  <a:pt x="2005351" y="1728061"/>
                  <a:pt x="1996440" y="1722120"/>
                </a:cubicBezTo>
                <a:cubicBezTo>
                  <a:pt x="1984485" y="1714150"/>
                  <a:pt x="1976120" y="1701800"/>
                  <a:pt x="1965960" y="1691640"/>
                </a:cubicBezTo>
                <a:cubicBezTo>
                  <a:pt x="1908387" y="1688253"/>
                  <a:pt x="1850867" y="1679175"/>
                  <a:pt x="1793240" y="1681480"/>
                </a:cubicBezTo>
                <a:cubicBezTo>
                  <a:pt x="1765335" y="1682596"/>
                  <a:pt x="1739809" y="1699711"/>
                  <a:pt x="1711960" y="1701800"/>
                </a:cubicBezTo>
                <a:cubicBezTo>
                  <a:pt x="1603837" y="1709909"/>
                  <a:pt x="1495213" y="1708573"/>
                  <a:pt x="1386840" y="1711960"/>
                </a:cubicBezTo>
                <a:cubicBezTo>
                  <a:pt x="1386840" y="1711960"/>
                  <a:pt x="1306729" y="1684093"/>
                  <a:pt x="1264920" y="1681480"/>
                </a:cubicBezTo>
                <a:cubicBezTo>
                  <a:pt x="1249804" y="1680535"/>
                  <a:pt x="1237827" y="1695027"/>
                  <a:pt x="1224280" y="1701800"/>
                </a:cubicBezTo>
                <a:cubicBezTo>
                  <a:pt x="978203" y="1732560"/>
                  <a:pt x="1346294" y="1685022"/>
                  <a:pt x="1031240" y="1732280"/>
                </a:cubicBezTo>
                <a:cubicBezTo>
                  <a:pt x="955485" y="1743643"/>
                  <a:pt x="860355" y="1747736"/>
                  <a:pt x="787400" y="1752600"/>
                </a:cubicBezTo>
                <a:cubicBezTo>
                  <a:pt x="770467" y="1749213"/>
                  <a:pt x="752634" y="1748853"/>
                  <a:pt x="736600" y="1742440"/>
                </a:cubicBezTo>
                <a:cubicBezTo>
                  <a:pt x="718265" y="1735106"/>
                  <a:pt x="705077" y="1716244"/>
                  <a:pt x="685800" y="1711960"/>
                </a:cubicBezTo>
                <a:cubicBezTo>
                  <a:pt x="672169" y="1708931"/>
                  <a:pt x="659084" y="1721076"/>
                  <a:pt x="645160" y="1722120"/>
                </a:cubicBezTo>
                <a:lnTo>
                  <a:pt x="279400" y="1742440"/>
                </a:lnTo>
                <a:cubicBezTo>
                  <a:pt x="265853" y="1735667"/>
                  <a:pt x="252941" y="1727438"/>
                  <a:pt x="238760" y="1722120"/>
                </a:cubicBezTo>
                <a:cubicBezTo>
                  <a:pt x="225685" y="1717217"/>
                  <a:pt x="210609" y="1718205"/>
                  <a:pt x="198120" y="1711960"/>
                </a:cubicBezTo>
                <a:cubicBezTo>
                  <a:pt x="182974" y="1704387"/>
                  <a:pt x="171027" y="1691640"/>
                  <a:pt x="157480" y="1681480"/>
                </a:cubicBezTo>
                <a:cubicBezTo>
                  <a:pt x="140547" y="1688253"/>
                  <a:pt x="124149" y="1696559"/>
                  <a:pt x="106680" y="1701800"/>
                </a:cubicBezTo>
                <a:cubicBezTo>
                  <a:pt x="90140" y="1706762"/>
                  <a:pt x="72633" y="1707772"/>
                  <a:pt x="55880" y="1711960"/>
                </a:cubicBezTo>
                <a:lnTo>
                  <a:pt x="46502" y="1715086"/>
                </a:lnTo>
                <a:lnTo>
                  <a:pt x="15240" y="1691640"/>
                </a:lnTo>
                <a:lnTo>
                  <a:pt x="17557" y="1724081"/>
                </a:lnTo>
                <a:lnTo>
                  <a:pt x="0" y="1728470"/>
                </a:lnTo>
                <a:close/>
              </a:path>
            </a:pathLst>
          </a:custGeom>
          <a:effectLst>
            <a:outerShdw blurRad="50800" dist="38100" dir="2700000" algn="tl" rotWithShape="0">
              <a:prstClr val="black">
                <a:alpha val="40000"/>
              </a:prstClr>
            </a:outerShdw>
          </a:effectLst>
        </p:spPr>
      </p:pic>
      <p:pic>
        <p:nvPicPr>
          <p:cNvPr id="9" name="Picture 8" descr="Table">
            <a:extLst>
              <a:ext uri="{FF2B5EF4-FFF2-40B4-BE49-F238E27FC236}">
                <a16:creationId xmlns:a16="http://schemas.microsoft.com/office/drawing/2014/main" id="{BAECFC00-54EB-84EB-62C1-548DFEC073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7870"/>
          <a:stretch/>
        </p:blipFill>
        <p:spPr>
          <a:xfrm>
            <a:off x="797560" y="2629269"/>
            <a:ext cx="3218872" cy="1754992"/>
          </a:xfrm>
          <a:custGeom>
            <a:avLst/>
            <a:gdLst>
              <a:gd name="connsiteX0" fmla="*/ 14174 w 3218872"/>
              <a:gd name="connsiteY0" fmla="*/ 1833760 h 1876084"/>
              <a:gd name="connsiteX1" fmla="*/ 23552 w 3218872"/>
              <a:gd name="connsiteY1" fmla="*/ 1841696 h 1876084"/>
              <a:gd name="connsiteX2" fmla="*/ 0 w 3218872"/>
              <a:gd name="connsiteY2" fmla="*/ 1849511 h 1876084"/>
              <a:gd name="connsiteX3" fmla="*/ 0 w 3218872"/>
              <a:gd name="connsiteY3" fmla="*/ 1839090 h 1876084"/>
              <a:gd name="connsiteX4" fmla="*/ 0 w 3218872"/>
              <a:gd name="connsiteY4" fmla="*/ 0 h 1876084"/>
              <a:gd name="connsiteX5" fmla="*/ 3218872 w 3218872"/>
              <a:gd name="connsiteY5" fmla="*/ 0 h 1876084"/>
              <a:gd name="connsiteX6" fmla="*/ 3218872 w 3218872"/>
              <a:gd name="connsiteY6" fmla="*/ 1843721 h 1876084"/>
              <a:gd name="connsiteX7" fmla="*/ 3218415 w 3218872"/>
              <a:gd name="connsiteY7" fmla="*/ 1843904 h 1876084"/>
              <a:gd name="connsiteX8" fmla="*/ 3173152 w 3218872"/>
              <a:gd name="connsiteY8" fmla="*/ 1853158 h 1876084"/>
              <a:gd name="connsiteX9" fmla="*/ 3091872 w 3218872"/>
              <a:gd name="connsiteY9" fmla="*/ 1818771 h 1876084"/>
              <a:gd name="connsiteX10" fmla="*/ 2990272 w 3218872"/>
              <a:gd name="connsiteY10" fmla="*/ 1830233 h 1876084"/>
              <a:gd name="connsiteX11" fmla="*/ 2898832 w 3218872"/>
              <a:gd name="connsiteY11" fmla="*/ 1853158 h 1876084"/>
              <a:gd name="connsiteX12" fmla="*/ 2868352 w 3218872"/>
              <a:gd name="connsiteY12" fmla="*/ 1830233 h 1876084"/>
              <a:gd name="connsiteX13" fmla="*/ 2817552 w 3218872"/>
              <a:gd name="connsiteY13" fmla="*/ 1784383 h 1876084"/>
              <a:gd name="connsiteX14" fmla="*/ 2736272 w 3218872"/>
              <a:gd name="connsiteY14" fmla="*/ 1807308 h 1876084"/>
              <a:gd name="connsiteX15" fmla="*/ 2624512 w 3218872"/>
              <a:gd name="connsiteY15" fmla="*/ 1841696 h 1876084"/>
              <a:gd name="connsiteX16" fmla="*/ 2370512 w 3218872"/>
              <a:gd name="connsiteY16" fmla="*/ 1772920 h 1876084"/>
              <a:gd name="connsiteX17" fmla="*/ 2289232 w 3218872"/>
              <a:gd name="connsiteY17" fmla="*/ 1807308 h 1876084"/>
              <a:gd name="connsiteX18" fmla="*/ 2248592 w 3218872"/>
              <a:gd name="connsiteY18" fmla="*/ 1830233 h 1876084"/>
              <a:gd name="connsiteX19" fmla="*/ 2218112 w 3218872"/>
              <a:gd name="connsiteY19" fmla="*/ 1841696 h 1876084"/>
              <a:gd name="connsiteX20" fmla="*/ 1994592 w 3218872"/>
              <a:gd name="connsiteY20" fmla="*/ 1853158 h 1876084"/>
              <a:gd name="connsiteX21" fmla="*/ 1964112 w 3218872"/>
              <a:gd name="connsiteY21" fmla="*/ 1841696 h 1876084"/>
              <a:gd name="connsiteX22" fmla="*/ 1933632 w 3218872"/>
              <a:gd name="connsiteY22" fmla="*/ 1807308 h 1876084"/>
              <a:gd name="connsiteX23" fmla="*/ 1760912 w 3218872"/>
              <a:gd name="connsiteY23" fmla="*/ 1795845 h 1876084"/>
              <a:gd name="connsiteX24" fmla="*/ 1679632 w 3218872"/>
              <a:gd name="connsiteY24" fmla="*/ 1818771 h 1876084"/>
              <a:gd name="connsiteX25" fmla="*/ 1354512 w 3218872"/>
              <a:gd name="connsiteY25" fmla="*/ 1830233 h 1876084"/>
              <a:gd name="connsiteX26" fmla="*/ 1232592 w 3218872"/>
              <a:gd name="connsiteY26" fmla="*/ 1795845 h 1876084"/>
              <a:gd name="connsiteX27" fmla="*/ 1191952 w 3218872"/>
              <a:gd name="connsiteY27" fmla="*/ 1818771 h 1876084"/>
              <a:gd name="connsiteX28" fmla="*/ 998912 w 3218872"/>
              <a:gd name="connsiteY28" fmla="*/ 1853158 h 1876084"/>
              <a:gd name="connsiteX29" fmla="*/ 755072 w 3218872"/>
              <a:gd name="connsiteY29" fmla="*/ 1876084 h 1876084"/>
              <a:gd name="connsiteX30" fmla="*/ 704272 w 3218872"/>
              <a:gd name="connsiteY30" fmla="*/ 1864621 h 1876084"/>
              <a:gd name="connsiteX31" fmla="*/ 653472 w 3218872"/>
              <a:gd name="connsiteY31" fmla="*/ 1830233 h 1876084"/>
              <a:gd name="connsiteX32" fmla="*/ 612832 w 3218872"/>
              <a:gd name="connsiteY32" fmla="*/ 1841696 h 1876084"/>
              <a:gd name="connsiteX33" fmla="*/ 247072 w 3218872"/>
              <a:gd name="connsiteY33" fmla="*/ 1864621 h 1876084"/>
              <a:gd name="connsiteX34" fmla="*/ 206432 w 3218872"/>
              <a:gd name="connsiteY34" fmla="*/ 1841696 h 1876084"/>
              <a:gd name="connsiteX35" fmla="*/ 165792 w 3218872"/>
              <a:gd name="connsiteY35" fmla="*/ 1830233 h 1876084"/>
              <a:gd name="connsiteX36" fmla="*/ 125152 w 3218872"/>
              <a:gd name="connsiteY36" fmla="*/ 1795845 h 1876084"/>
              <a:gd name="connsiteX37" fmla="*/ 74352 w 3218872"/>
              <a:gd name="connsiteY37" fmla="*/ 1818771 h 1876084"/>
              <a:gd name="connsiteX38" fmla="*/ 23552 w 3218872"/>
              <a:gd name="connsiteY38" fmla="*/ 1830233 h 1876084"/>
              <a:gd name="connsiteX39" fmla="*/ 14174 w 3218872"/>
              <a:gd name="connsiteY39" fmla="*/ 1833760 h 1876084"/>
              <a:gd name="connsiteX40" fmla="*/ 0 w 3218872"/>
              <a:gd name="connsiteY40" fmla="*/ 1821767 h 18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8872" h="1876084">
                <a:moveTo>
                  <a:pt x="14174" y="1833760"/>
                </a:moveTo>
                <a:lnTo>
                  <a:pt x="23552" y="1841696"/>
                </a:lnTo>
                <a:lnTo>
                  <a:pt x="0" y="1849511"/>
                </a:lnTo>
                <a:lnTo>
                  <a:pt x="0" y="1839090"/>
                </a:lnTo>
                <a:close/>
                <a:moveTo>
                  <a:pt x="0" y="0"/>
                </a:moveTo>
                <a:lnTo>
                  <a:pt x="3218872" y="0"/>
                </a:lnTo>
                <a:lnTo>
                  <a:pt x="3218872" y="1843721"/>
                </a:lnTo>
                <a:lnTo>
                  <a:pt x="3218415" y="1843904"/>
                </a:lnTo>
                <a:cubicBezTo>
                  <a:pt x="3208128" y="1847822"/>
                  <a:pt x="3185953" y="1855380"/>
                  <a:pt x="3173152" y="1853158"/>
                </a:cubicBezTo>
                <a:cubicBezTo>
                  <a:pt x="3144553" y="1848194"/>
                  <a:pt x="3118965" y="1830233"/>
                  <a:pt x="3091872" y="1818771"/>
                </a:cubicBezTo>
                <a:cubicBezTo>
                  <a:pt x="3058005" y="1822592"/>
                  <a:pt x="3023891" y="1824245"/>
                  <a:pt x="2990272" y="1830233"/>
                </a:cubicBezTo>
                <a:cubicBezTo>
                  <a:pt x="2959431" y="1835728"/>
                  <a:pt x="2930056" y="1853158"/>
                  <a:pt x="2898832" y="1853158"/>
                </a:cubicBezTo>
                <a:cubicBezTo>
                  <a:pt x="2886621" y="1853158"/>
                  <a:pt x="2878121" y="1838498"/>
                  <a:pt x="2868352" y="1830233"/>
                </a:cubicBezTo>
                <a:cubicBezTo>
                  <a:pt x="2851004" y="1815554"/>
                  <a:pt x="2834485" y="1799667"/>
                  <a:pt x="2817552" y="1784383"/>
                </a:cubicBezTo>
                <a:cubicBezTo>
                  <a:pt x="2790459" y="1792024"/>
                  <a:pt x="2763721" y="1801501"/>
                  <a:pt x="2736272" y="1807308"/>
                </a:cubicBezTo>
                <a:cubicBezTo>
                  <a:pt x="2630693" y="1829642"/>
                  <a:pt x="2683158" y="1797585"/>
                  <a:pt x="2624512" y="1841696"/>
                </a:cubicBezTo>
                <a:cubicBezTo>
                  <a:pt x="2408157" y="1855257"/>
                  <a:pt x="2484804" y="1901866"/>
                  <a:pt x="2370512" y="1772920"/>
                </a:cubicBezTo>
                <a:cubicBezTo>
                  <a:pt x="2257365" y="1836746"/>
                  <a:pt x="2399899" y="1760487"/>
                  <a:pt x="2289232" y="1807308"/>
                </a:cubicBezTo>
                <a:cubicBezTo>
                  <a:pt x="2275051" y="1813308"/>
                  <a:pt x="2262513" y="1823502"/>
                  <a:pt x="2248592" y="1830233"/>
                </a:cubicBezTo>
                <a:cubicBezTo>
                  <a:pt x="2238748" y="1834993"/>
                  <a:pt x="2228272" y="1837875"/>
                  <a:pt x="2218112" y="1841696"/>
                </a:cubicBezTo>
                <a:cubicBezTo>
                  <a:pt x="2143605" y="1845517"/>
                  <a:pt x="2069176" y="1853158"/>
                  <a:pt x="1994592" y="1853158"/>
                </a:cubicBezTo>
                <a:cubicBezTo>
                  <a:pt x="1983882" y="1853158"/>
                  <a:pt x="1973023" y="1848399"/>
                  <a:pt x="1964112" y="1841696"/>
                </a:cubicBezTo>
                <a:cubicBezTo>
                  <a:pt x="1952157" y="1832704"/>
                  <a:pt x="1943792" y="1818771"/>
                  <a:pt x="1933632" y="1807308"/>
                </a:cubicBezTo>
                <a:cubicBezTo>
                  <a:pt x="1876059" y="1803487"/>
                  <a:pt x="1818539" y="1793245"/>
                  <a:pt x="1760912" y="1795845"/>
                </a:cubicBezTo>
                <a:cubicBezTo>
                  <a:pt x="1733007" y="1797104"/>
                  <a:pt x="1707481" y="1816414"/>
                  <a:pt x="1679632" y="1818771"/>
                </a:cubicBezTo>
                <a:cubicBezTo>
                  <a:pt x="1571509" y="1827919"/>
                  <a:pt x="1462885" y="1826412"/>
                  <a:pt x="1354512" y="1830233"/>
                </a:cubicBezTo>
                <a:cubicBezTo>
                  <a:pt x="1354512" y="1830233"/>
                  <a:pt x="1274401" y="1798793"/>
                  <a:pt x="1232592" y="1795845"/>
                </a:cubicBezTo>
                <a:cubicBezTo>
                  <a:pt x="1217476" y="1794779"/>
                  <a:pt x="1205499" y="1811129"/>
                  <a:pt x="1191952" y="1818771"/>
                </a:cubicBezTo>
                <a:cubicBezTo>
                  <a:pt x="945875" y="1853474"/>
                  <a:pt x="1313966" y="1799841"/>
                  <a:pt x="998912" y="1853158"/>
                </a:cubicBezTo>
                <a:cubicBezTo>
                  <a:pt x="923157" y="1865978"/>
                  <a:pt x="828027" y="1870596"/>
                  <a:pt x="755072" y="1876084"/>
                </a:cubicBezTo>
                <a:cubicBezTo>
                  <a:pt x="738139" y="1872262"/>
                  <a:pt x="720306" y="1871856"/>
                  <a:pt x="704272" y="1864621"/>
                </a:cubicBezTo>
                <a:cubicBezTo>
                  <a:pt x="685937" y="1856347"/>
                  <a:pt x="672749" y="1835066"/>
                  <a:pt x="653472" y="1830233"/>
                </a:cubicBezTo>
                <a:cubicBezTo>
                  <a:pt x="639841" y="1826816"/>
                  <a:pt x="626756" y="1840518"/>
                  <a:pt x="612832" y="1841696"/>
                </a:cubicBezTo>
                <a:lnTo>
                  <a:pt x="247072" y="1864621"/>
                </a:lnTo>
                <a:cubicBezTo>
                  <a:pt x="233525" y="1856980"/>
                  <a:pt x="220613" y="1847696"/>
                  <a:pt x="206432" y="1841696"/>
                </a:cubicBezTo>
                <a:cubicBezTo>
                  <a:pt x="193357" y="1836164"/>
                  <a:pt x="178281" y="1837279"/>
                  <a:pt x="165792" y="1830233"/>
                </a:cubicBezTo>
                <a:cubicBezTo>
                  <a:pt x="150646" y="1821689"/>
                  <a:pt x="138699" y="1807308"/>
                  <a:pt x="125152" y="1795845"/>
                </a:cubicBezTo>
                <a:cubicBezTo>
                  <a:pt x="108219" y="1803487"/>
                  <a:pt x="91821" y="1812858"/>
                  <a:pt x="74352" y="1818771"/>
                </a:cubicBezTo>
                <a:cubicBezTo>
                  <a:pt x="57812" y="1824369"/>
                  <a:pt x="40305" y="1825508"/>
                  <a:pt x="23552" y="1830233"/>
                </a:cubicBezTo>
                <a:lnTo>
                  <a:pt x="14174" y="1833760"/>
                </a:lnTo>
                <a:lnTo>
                  <a:pt x="0" y="1821767"/>
                </a:lnTo>
                <a:close/>
              </a:path>
            </a:pathLst>
          </a:custGeom>
          <a:effectLst>
            <a:outerShdw blurRad="50800" dist="38100" dir="2700000" algn="tl" rotWithShape="0">
              <a:prstClr val="black">
                <a:alpha val="40000"/>
              </a:prstClr>
            </a:outerShdw>
          </a:effectLst>
        </p:spPr>
      </p:pic>
      <p:pic>
        <p:nvPicPr>
          <p:cNvPr id="24" name="Picture 23" descr="Table">
            <a:extLst>
              <a:ext uri="{FF2B5EF4-FFF2-40B4-BE49-F238E27FC236}">
                <a16:creationId xmlns:a16="http://schemas.microsoft.com/office/drawing/2014/main" id="{CD87A720-C908-5FD2-8705-B7E9E00CDE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7645"/>
          <a:stretch/>
        </p:blipFill>
        <p:spPr>
          <a:xfrm>
            <a:off x="4800600" y="472441"/>
            <a:ext cx="3206404" cy="1757461"/>
          </a:xfrm>
          <a:custGeom>
            <a:avLst/>
            <a:gdLst>
              <a:gd name="connsiteX0" fmla="*/ 0 w 3206404"/>
              <a:gd name="connsiteY0" fmla="*/ 0 h 1757461"/>
              <a:gd name="connsiteX1" fmla="*/ 3206404 w 3206404"/>
              <a:gd name="connsiteY1" fmla="*/ 0 h 1757461"/>
              <a:gd name="connsiteX2" fmla="*/ 3206404 w 3206404"/>
              <a:gd name="connsiteY2" fmla="*/ 1625989 h 1757461"/>
              <a:gd name="connsiteX3" fmla="*/ 3161132 w 3206404"/>
              <a:gd name="connsiteY3" fmla="*/ 1630680 h 1757461"/>
              <a:gd name="connsiteX4" fmla="*/ 3002280 w 3206404"/>
              <a:gd name="connsiteY4" fmla="*/ 1640840 h 1757461"/>
              <a:gd name="connsiteX5" fmla="*/ 2971800 w 3206404"/>
              <a:gd name="connsiteY5" fmla="*/ 1620520 h 1757461"/>
              <a:gd name="connsiteX6" fmla="*/ 2738120 w 3206404"/>
              <a:gd name="connsiteY6" fmla="*/ 1671320 h 1757461"/>
              <a:gd name="connsiteX7" fmla="*/ 2575560 w 3206404"/>
              <a:gd name="connsiteY7" fmla="*/ 1701800 h 1757461"/>
              <a:gd name="connsiteX8" fmla="*/ 2585720 w 3206404"/>
              <a:gd name="connsiteY8" fmla="*/ 1620520 h 1757461"/>
              <a:gd name="connsiteX9" fmla="*/ 2077720 w 3206404"/>
              <a:gd name="connsiteY9" fmla="*/ 1701800 h 1757461"/>
              <a:gd name="connsiteX10" fmla="*/ 2087880 w 3206404"/>
              <a:gd name="connsiteY10" fmla="*/ 1661160 h 1757461"/>
              <a:gd name="connsiteX11" fmla="*/ 1915160 w 3206404"/>
              <a:gd name="connsiteY11" fmla="*/ 1671320 h 1757461"/>
              <a:gd name="connsiteX12" fmla="*/ 1711960 w 3206404"/>
              <a:gd name="connsiteY12" fmla="*/ 1661160 h 1757461"/>
              <a:gd name="connsiteX13" fmla="*/ 1701800 w 3206404"/>
              <a:gd name="connsiteY13" fmla="*/ 1620520 h 1757461"/>
              <a:gd name="connsiteX14" fmla="*/ 1366520 w 3206404"/>
              <a:gd name="connsiteY14" fmla="*/ 1711960 h 1757461"/>
              <a:gd name="connsiteX15" fmla="*/ 949960 w 3206404"/>
              <a:gd name="connsiteY15" fmla="*/ 1732280 h 1757461"/>
              <a:gd name="connsiteX16" fmla="*/ 878840 w 3206404"/>
              <a:gd name="connsiteY16" fmla="*/ 1701800 h 1757461"/>
              <a:gd name="connsiteX17" fmla="*/ 421640 w 3206404"/>
              <a:gd name="connsiteY17" fmla="*/ 1722120 h 1757461"/>
              <a:gd name="connsiteX18" fmla="*/ 157480 w 3206404"/>
              <a:gd name="connsiteY18" fmla="*/ 1752600 h 1757461"/>
              <a:gd name="connsiteX19" fmla="*/ 147320 w 3206404"/>
              <a:gd name="connsiteY19" fmla="*/ 1701800 h 1757461"/>
              <a:gd name="connsiteX20" fmla="*/ 116840 w 3206404"/>
              <a:gd name="connsiteY20" fmla="*/ 1711960 h 1757461"/>
              <a:gd name="connsiteX21" fmla="*/ 43403 w 3206404"/>
              <a:gd name="connsiteY21" fmla="*/ 1725001 h 1757461"/>
              <a:gd name="connsiteX22" fmla="*/ 0 w 3206404"/>
              <a:gd name="connsiteY22" fmla="*/ 1729002 h 175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6404" h="1757461">
                <a:moveTo>
                  <a:pt x="0" y="0"/>
                </a:moveTo>
                <a:lnTo>
                  <a:pt x="3206404" y="0"/>
                </a:lnTo>
                <a:lnTo>
                  <a:pt x="3206404" y="1625989"/>
                </a:lnTo>
                <a:lnTo>
                  <a:pt x="3161132" y="1630680"/>
                </a:lnTo>
                <a:cubicBezTo>
                  <a:pt x="3108249" y="1635760"/>
                  <a:pt x="3044749" y="1640840"/>
                  <a:pt x="3002280" y="1640840"/>
                </a:cubicBezTo>
                <a:cubicBezTo>
                  <a:pt x="2990069" y="1640840"/>
                  <a:pt x="2981960" y="1627293"/>
                  <a:pt x="2971800" y="1620520"/>
                </a:cubicBezTo>
                <a:cubicBezTo>
                  <a:pt x="2893907" y="1637453"/>
                  <a:pt x="2816207" y="1655302"/>
                  <a:pt x="2738120" y="1671320"/>
                </a:cubicBezTo>
                <a:cubicBezTo>
                  <a:pt x="2684114" y="1682398"/>
                  <a:pt x="2627862" y="1719234"/>
                  <a:pt x="2575560" y="1701800"/>
                </a:cubicBezTo>
                <a:cubicBezTo>
                  <a:pt x="2549657" y="1693166"/>
                  <a:pt x="2582333" y="1647613"/>
                  <a:pt x="2585720" y="1620520"/>
                </a:cubicBezTo>
                <a:cubicBezTo>
                  <a:pt x="2585720" y="1620520"/>
                  <a:pt x="2248639" y="1687847"/>
                  <a:pt x="2077720" y="1701800"/>
                </a:cubicBezTo>
                <a:cubicBezTo>
                  <a:pt x="2063803" y="1702936"/>
                  <a:pt x="2101604" y="1663733"/>
                  <a:pt x="2087880" y="1661160"/>
                </a:cubicBezTo>
                <a:cubicBezTo>
                  <a:pt x="2031195" y="1650532"/>
                  <a:pt x="1972733" y="1667933"/>
                  <a:pt x="1915160" y="1671320"/>
                </a:cubicBezTo>
                <a:cubicBezTo>
                  <a:pt x="1847427" y="1667933"/>
                  <a:pt x="1777934" y="1676868"/>
                  <a:pt x="1711960" y="1661160"/>
                </a:cubicBezTo>
                <a:cubicBezTo>
                  <a:pt x="1698376" y="1657926"/>
                  <a:pt x="1715744" y="1621254"/>
                  <a:pt x="1701800" y="1620520"/>
                </a:cubicBezTo>
                <a:cubicBezTo>
                  <a:pt x="1579704" y="1614094"/>
                  <a:pt x="1474709" y="1668685"/>
                  <a:pt x="1366520" y="1711960"/>
                </a:cubicBezTo>
                <a:cubicBezTo>
                  <a:pt x="1218458" y="1728411"/>
                  <a:pt x="1124921" y="1741252"/>
                  <a:pt x="949960" y="1732280"/>
                </a:cubicBezTo>
                <a:cubicBezTo>
                  <a:pt x="924202" y="1730959"/>
                  <a:pt x="902547" y="1711960"/>
                  <a:pt x="878840" y="1701800"/>
                </a:cubicBezTo>
                <a:cubicBezTo>
                  <a:pt x="804249" y="1703931"/>
                  <a:pt x="550812" y="1702744"/>
                  <a:pt x="421640" y="1722120"/>
                </a:cubicBezTo>
                <a:cubicBezTo>
                  <a:pt x="343582" y="1733829"/>
                  <a:pt x="233812" y="1770561"/>
                  <a:pt x="157480" y="1752600"/>
                </a:cubicBezTo>
                <a:cubicBezTo>
                  <a:pt x="140670" y="1748645"/>
                  <a:pt x="150707" y="1718733"/>
                  <a:pt x="147320" y="1701800"/>
                </a:cubicBezTo>
                <a:cubicBezTo>
                  <a:pt x="137160" y="1705187"/>
                  <a:pt x="127230" y="1709363"/>
                  <a:pt x="116840" y="1711960"/>
                </a:cubicBezTo>
                <a:cubicBezTo>
                  <a:pt x="88782" y="1718975"/>
                  <a:pt x="66553" y="1722468"/>
                  <a:pt x="43403" y="1725001"/>
                </a:cubicBezTo>
                <a:lnTo>
                  <a:pt x="0" y="1729002"/>
                </a:lnTo>
                <a:close/>
              </a:path>
            </a:pathLst>
          </a:custGeom>
          <a:effectLst>
            <a:outerShdw blurRad="50800" dist="38100" dir="2700000" algn="tl" rotWithShape="0">
              <a:prstClr val="black">
                <a:alpha val="40000"/>
              </a:prstClr>
            </a:outerShdw>
          </a:effectLst>
        </p:spPr>
      </p:pic>
      <p:pic>
        <p:nvPicPr>
          <p:cNvPr id="27" name="Picture 26" descr="Table">
            <a:extLst>
              <a:ext uri="{FF2B5EF4-FFF2-40B4-BE49-F238E27FC236}">
                <a16:creationId xmlns:a16="http://schemas.microsoft.com/office/drawing/2014/main" id="{C5E9DB4F-597A-30DA-0B93-B7B8030C5B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5884"/>
          <a:stretch/>
        </p:blipFill>
        <p:spPr>
          <a:xfrm>
            <a:off x="4800600" y="2642340"/>
            <a:ext cx="3246448" cy="1853460"/>
          </a:xfrm>
          <a:custGeom>
            <a:avLst/>
            <a:gdLst>
              <a:gd name="connsiteX0" fmla="*/ 750919 w 3246448"/>
              <a:gd name="connsiteY0" fmla="*/ 1611401 h 1667669"/>
              <a:gd name="connsiteX1" fmla="*/ 747019 w 3246448"/>
              <a:gd name="connsiteY1" fmla="*/ 1612383 h 1667669"/>
              <a:gd name="connsiteX2" fmla="*/ 743984 w 3246448"/>
              <a:gd name="connsiteY2" fmla="*/ 1613049 h 1667669"/>
              <a:gd name="connsiteX3" fmla="*/ 0 w 3246448"/>
              <a:gd name="connsiteY3" fmla="*/ 0 h 1667669"/>
              <a:gd name="connsiteX4" fmla="*/ 3246448 w 3246448"/>
              <a:gd name="connsiteY4" fmla="*/ 0 h 1667669"/>
              <a:gd name="connsiteX5" fmla="*/ 3246448 w 3246448"/>
              <a:gd name="connsiteY5" fmla="*/ 1551208 h 1667669"/>
              <a:gd name="connsiteX6" fmla="*/ 2941320 w 3246448"/>
              <a:gd name="connsiteY6" fmla="*/ 1543580 h 1667669"/>
              <a:gd name="connsiteX7" fmla="*/ 2738120 w 3246448"/>
              <a:gd name="connsiteY7" fmla="*/ 1543580 h 1667669"/>
              <a:gd name="connsiteX8" fmla="*/ 2697480 w 3246448"/>
              <a:gd name="connsiteY8" fmla="*/ 1502940 h 1667669"/>
              <a:gd name="connsiteX9" fmla="*/ 2606040 w 3246448"/>
              <a:gd name="connsiteY9" fmla="*/ 1543580 h 1667669"/>
              <a:gd name="connsiteX10" fmla="*/ 2524760 w 3246448"/>
              <a:gd name="connsiteY10" fmla="*/ 1594380 h 1667669"/>
              <a:gd name="connsiteX11" fmla="*/ 2514600 w 3246448"/>
              <a:gd name="connsiteY11" fmla="*/ 1523260 h 1667669"/>
              <a:gd name="connsiteX12" fmla="*/ 2138680 w 3246448"/>
              <a:gd name="connsiteY12" fmla="*/ 1584220 h 1667669"/>
              <a:gd name="connsiteX13" fmla="*/ 2108200 w 3246448"/>
              <a:gd name="connsiteY13" fmla="*/ 1563900 h 1667669"/>
              <a:gd name="connsiteX14" fmla="*/ 1874520 w 3246448"/>
              <a:gd name="connsiteY14" fmla="*/ 1574060 h 1667669"/>
              <a:gd name="connsiteX15" fmla="*/ 1711960 w 3246448"/>
              <a:gd name="connsiteY15" fmla="*/ 1604540 h 1667669"/>
              <a:gd name="connsiteX16" fmla="*/ 1722120 w 3246448"/>
              <a:gd name="connsiteY16" fmla="*/ 1513100 h 1667669"/>
              <a:gd name="connsiteX17" fmla="*/ 1437640 w 3246448"/>
              <a:gd name="connsiteY17" fmla="*/ 1563900 h 1667669"/>
              <a:gd name="connsiteX18" fmla="*/ 1427480 w 3246448"/>
              <a:gd name="connsiteY18" fmla="*/ 1502940 h 1667669"/>
              <a:gd name="connsiteX19" fmla="*/ 889000 w 3246448"/>
              <a:gd name="connsiteY19" fmla="*/ 1574060 h 1667669"/>
              <a:gd name="connsiteX20" fmla="*/ 777240 w 3246448"/>
              <a:gd name="connsiteY20" fmla="*/ 1594380 h 1667669"/>
              <a:gd name="connsiteX21" fmla="*/ 734317 w 3246448"/>
              <a:gd name="connsiteY21" fmla="*/ 1615172 h 1667669"/>
              <a:gd name="connsiteX22" fmla="*/ 743984 w 3246448"/>
              <a:gd name="connsiteY22" fmla="*/ 1613049 h 1667669"/>
              <a:gd name="connsiteX23" fmla="*/ 736929 w 3246448"/>
              <a:gd name="connsiteY23" fmla="*/ 1614726 h 1667669"/>
              <a:gd name="connsiteX24" fmla="*/ 695960 w 3246448"/>
              <a:gd name="connsiteY24" fmla="*/ 1624860 h 1667669"/>
              <a:gd name="connsiteX25" fmla="*/ 340360 w 3246448"/>
              <a:gd name="connsiteY25" fmla="*/ 1635020 h 1667669"/>
              <a:gd name="connsiteX26" fmla="*/ 198120 w 3246448"/>
              <a:gd name="connsiteY26" fmla="*/ 1665500 h 1667669"/>
              <a:gd name="connsiteX27" fmla="*/ 177800 w 3246448"/>
              <a:gd name="connsiteY27" fmla="*/ 1584220 h 1667669"/>
              <a:gd name="connsiteX28" fmla="*/ 116840 w 3246448"/>
              <a:gd name="connsiteY28" fmla="*/ 1604540 h 1667669"/>
              <a:gd name="connsiteX29" fmla="*/ 55880 w 3246448"/>
              <a:gd name="connsiteY29" fmla="*/ 1614700 h 1667669"/>
              <a:gd name="connsiteX30" fmla="*/ 0 w 3246448"/>
              <a:gd name="connsiteY30" fmla="*/ 1625178 h 166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46448" h="1667669">
                <a:moveTo>
                  <a:pt x="750919" y="1611401"/>
                </a:moveTo>
                <a:cubicBezTo>
                  <a:pt x="752096" y="1611149"/>
                  <a:pt x="750291" y="1611615"/>
                  <a:pt x="747019" y="1612383"/>
                </a:cubicBezTo>
                <a:lnTo>
                  <a:pt x="743984" y="1613049"/>
                </a:lnTo>
                <a:close/>
                <a:moveTo>
                  <a:pt x="0" y="0"/>
                </a:moveTo>
                <a:lnTo>
                  <a:pt x="3246448" y="0"/>
                </a:lnTo>
                <a:lnTo>
                  <a:pt x="3246448" y="1551208"/>
                </a:lnTo>
                <a:lnTo>
                  <a:pt x="2941320" y="1543580"/>
                </a:lnTo>
                <a:cubicBezTo>
                  <a:pt x="2677309" y="1587582"/>
                  <a:pt x="2806371" y="1623206"/>
                  <a:pt x="2738120" y="1543580"/>
                </a:cubicBezTo>
                <a:cubicBezTo>
                  <a:pt x="2725652" y="1529034"/>
                  <a:pt x="2711027" y="1516487"/>
                  <a:pt x="2697480" y="1502940"/>
                </a:cubicBezTo>
                <a:cubicBezTo>
                  <a:pt x="2667000" y="1516487"/>
                  <a:pt x="2635519" y="1527974"/>
                  <a:pt x="2606040" y="1543580"/>
                </a:cubicBezTo>
                <a:cubicBezTo>
                  <a:pt x="2577803" y="1558529"/>
                  <a:pt x="2555949" y="1601311"/>
                  <a:pt x="2524760" y="1594380"/>
                </a:cubicBezTo>
                <a:cubicBezTo>
                  <a:pt x="2501383" y="1589185"/>
                  <a:pt x="2517987" y="1546967"/>
                  <a:pt x="2514600" y="1523260"/>
                </a:cubicBezTo>
                <a:cubicBezTo>
                  <a:pt x="2514600" y="1523260"/>
                  <a:pt x="2264994" y="1571589"/>
                  <a:pt x="2138680" y="1584220"/>
                </a:cubicBezTo>
                <a:cubicBezTo>
                  <a:pt x="2126530" y="1585435"/>
                  <a:pt x="2118360" y="1570673"/>
                  <a:pt x="2108200" y="1563900"/>
                </a:cubicBezTo>
                <a:cubicBezTo>
                  <a:pt x="2030307" y="1567287"/>
                  <a:pt x="1952080" y="1566105"/>
                  <a:pt x="1874520" y="1574060"/>
                </a:cubicBezTo>
                <a:cubicBezTo>
                  <a:pt x="1819677" y="1579685"/>
                  <a:pt x="1763148" y="1625015"/>
                  <a:pt x="1711960" y="1604540"/>
                </a:cubicBezTo>
                <a:cubicBezTo>
                  <a:pt x="1683486" y="1593150"/>
                  <a:pt x="1718733" y="1543580"/>
                  <a:pt x="1722120" y="1513100"/>
                </a:cubicBezTo>
                <a:cubicBezTo>
                  <a:pt x="1697049" y="1518472"/>
                  <a:pt x="1465894" y="1571434"/>
                  <a:pt x="1437640" y="1563900"/>
                </a:cubicBezTo>
                <a:cubicBezTo>
                  <a:pt x="1417735" y="1558592"/>
                  <a:pt x="1430867" y="1523260"/>
                  <a:pt x="1427480" y="1502940"/>
                </a:cubicBezTo>
                <a:lnTo>
                  <a:pt x="889000" y="1574060"/>
                </a:lnTo>
                <a:cubicBezTo>
                  <a:pt x="880373" y="1575230"/>
                  <a:pt x="790092" y="1590096"/>
                  <a:pt x="777240" y="1594380"/>
                </a:cubicBezTo>
                <a:cubicBezTo>
                  <a:pt x="697546" y="1620945"/>
                  <a:pt x="715551" y="1618983"/>
                  <a:pt x="734317" y="1615172"/>
                </a:cubicBezTo>
                <a:lnTo>
                  <a:pt x="743984" y="1613049"/>
                </a:lnTo>
                <a:lnTo>
                  <a:pt x="736929" y="1614726"/>
                </a:lnTo>
                <a:cubicBezTo>
                  <a:pt x="728274" y="1616831"/>
                  <a:pt x="715123" y="1620070"/>
                  <a:pt x="695960" y="1624860"/>
                </a:cubicBezTo>
                <a:cubicBezTo>
                  <a:pt x="577427" y="1628247"/>
                  <a:pt x="458640" y="1626571"/>
                  <a:pt x="340360" y="1635020"/>
                </a:cubicBezTo>
                <a:cubicBezTo>
                  <a:pt x="334224" y="1635458"/>
                  <a:pt x="208165" y="1677554"/>
                  <a:pt x="198120" y="1665500"/>
                </a:cubicBezTo>
                <a:cubicBezTo>
                  <a:pt x="102767" y="1551076"/>
                  <a:pt x="310043" y="1617281"/>
                  <a:pt x="177800" y="1584220"/>
                </a:cubicBezTo>
                <a:cubicBezTo>
                  <a:pt x="177800" y="1584220"/>
                  <a:pt x="137620" y="1599345"/>
                  <a:pt x="116840" y="1604540"/>
                </a:cubicBezTo>
                <a:cubicBezTo>
                  <a:pt x="96855" y="1609536"/>
                  <a:pt x="76148" y="1611015"/>
                  <a:pt x="55880" y="1614700"/>
                </a:cubicBezTo>
                <a:lnTo>
                  <a:pt x="0" y="1625178"/>
                </a:lnTo>
                <a:close/>
              </a:path>
            </a:pathLst>
          </a:custGeom>
          <a:effectLst>
            <a:outerShdw blurRad="50800" dist="38100" dir="2700000" algn="tl" rotWithShape="0">
              <a:prstClr val="black">
                <a:alpha val="40000"/>
              </a:prstClr>
            </a:outerShdw>
          </a:effectLst>
        </p:spPr>
      </p:pic>
      <p:pic>
        <p:nvPicPr>
          <p:cNvPr id="29" name="Picture 28" descr="Table">
            <a:extLst>
              <a:ext uri="{FF2B5EF4-FFF2-40B4-BE49-F238E27FC236}">
                <a16:creationId xmlns:a16="http://schemas.microsoft.com/office/drawing/2014/main" id="{DA7C697F-DAA8-E0F6-A9E7-D5857ED778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8161"/>
          <a:stretch/>
        </p:blipFill>
        <p:spPr>
          <a:xfrm>
            <a:off x="8610600" y="492761"/>
            <a:ext cx="3124142" cy="1691545"/>
          </a:xfrm>
          <a:custGeom>
            <a:avLst/>
            <a:gdLst>
              <a:gd name="connsiteX0" fmla="*/ 682310 w 3124142"/>
              <a:gd name="connsiteY0" fmla="*/ 1635277 h 1691545"/>
              <a:gd name="connsiteX1" fmla="*/ 678410 w 3124142"/>
              <a:gd name="connsiteY1" fmla="*/ 1636259 h 1691545"/>
              <a:gd name="connsiteX2" fmla="*/ 675374 w 3124142"/>
              <a:gd name="connsiteY2" fmla="*/ 1636925 h 1691545"/>
              <a:gd name="connsiteX3" fmla="*/ 0 w 3124142"/>
              <a:gd name="connsiteY3" fmla="*/ 0 h 1691545"/>
              <a:gd name="connsiteX4" fmla="*/ 3124142 w 3124142"/>
              <a:gd name="connsiteY4" fmla="*/ 0 h 1691545"/>
              <a:gd name="connsiteX5" fmla="*/ 3124142 w 3124142"/>
              <a:gd name="connsiteY5" fmla="*/ 1573742 h 1691545"/>
              <a:gd name="connsiteX6" fmla="*/ 2872711 w 3124142"/>
              <a:gd name="connsiteY6" fmla="*/ 1567456 h 1691545"/>
              <a:gd name="connsiteX7" fmla="*/ 2669511 w 3124142"/>
              <a:gd name="connsiteY7" fmla="*/ 1567456 h 1691545"/>
              <a:gd name="connsiteX8" fmla="*/ 2628871 w 3124142"/>
              <a:gd name="connsiteY8" fmla="*/ 1526816 h 1691545"/>
              <a:gd name="connsiteX9" fmla="*/ 2537431 w 3124142"/>
              <a:gd name="connsiteY9" fmla="*/ 1567456 h 1691545"/>
              <a:gd name="connsiteX10" fmla="*/ 2456151 w 3124142"/>
              <a:gd name="connsiteY10" fmla="*/ 1618256 h 1691545"/>
              <a:gd name="connsiteX11" fmla="*/ 2445991 w 3124142"/>
              <a:gd name="connsiteY11" fmla="*/ 1547136 h 1691545"/>
              <a:gd name="connsiteX12" fmla="*/ 2070071 w 3124142"/>
              <a:gd name="connsiteY12" fmla="*/ 1608096 h 1691545"/>
              <a:gd name="connsiteX13" fmla="*/ 2039591 w 3124142"/>
              <a:gd name="connsiteY13" fmla="*/ 1587776 h 1691545"/>
              <a:gd name="connsiteX14" fmla="*/ 1805911 w 3124142"/>
              <a:gd name="connsiteY14" fmla="*/ 1597936 h 1691545"/>
              <a:gd name="connsiteX15" fmla="*/ 1643351 w 3124142"/>
              <a:gd name="connsiteY15" fmla="*/ 1628416 h 1691545"/>
              <a:gd name="connsiteX16" fmla="*/ 1653511 w 3124142"/>
              <a:gd name="connsiteY16" fmla="*/ 1536976 h 1691545"/>
              <a:gd name="connsiteX17" fmla="*/ 1369031 w 3124142"/>
              <a:gd name="connsiteY17" fmla="*/ 1587776 h 1691545"/>
              <a:gd name="connsiteX18" fmla="*/ 1358871 w 3124142"/>
              <a:gd name="connsiteY18" fmla="*/ 1526816 h 1691545"/>
              <a:gd name="connsiteX19" fmla="*/ 820391 w 3124142"/>
              <a:gd name="connsiteY19" fmla="*/ 1597936 h 1691545"/>
              <a:gd name="connsiteX20" fmla="*/ 708631 w 3124142"/>
              <a:gd name="connsiteY20" fmla="*/ 1618256 h 1691545"/>
              <a:gd name="connsiteX21" fmla="*/ 665708 w 3124142"/>
              <a:gd name="connsiteY21" fmla="*/ 1639048 h 1691545"/>
              <a:gd name="connsiteX22" fmla="*/ 675374 w 3124142"/>
              <a:gd name="connsiteY22" fmla="*/ 1636925 h 1691545"/>
              <a:gd name="connsiteX23" fmla="*/ 668320 w 3124142"/>
              <a:gd name="connsiteY23" fmla="*/ 1638602 h 1691545"/>
              <a:gd name="connsiteX24" fmla="*/ 627351 w 3124142"/>
              <a:gd name="connsiteY24" fmla="*/ 1648736 h 1691545"/>
              <a:gd name="connsiteX25" fmla="*/ 271751 w 3124142"/>
              <a:gd name="connsiteY25" fmla="*/ 1658896 h 1691545"/>
              <a:gd name="connsiteX26" fmla="*/ 129511 w 3124142"/>
              <a:gd name="connsiteY26" fmla="*/ 1689376 h 1691545"/>
              <a:gd name="connsiteX27" fmla="*/ 109191 w 3124142"/>
              <a:gd name="connsiteY27" fmla="*/ 1608096 h 1691545"/>
              <a:gd name="connsiteX28" fmla="*/ 48231 w 3124142"/>
              <a:gd name="connsiteY28" fmla="*/ 1628416 h 1691545"/>
              <a:gd name="connsiteX29" fmla="*/ 0 w 3124142"/>
              <a:gd name="connsiteY29" fmla="*/ 1636455 h 169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24142" h="1691545">
                <a:moveTo>
                  <a:pt x="682310" y="1635277"/>
                </a:moveTo>
                <a:cubicBezTo>
                  <a:pt x="683487" y="1635025"/>
                  <a:pt x="681682" y="1635491"/>
                  <a:pt x="678410" y="1636259"/>
                </a:cubicBezTo>
                <a:lnTo>
                  <a:pt x="675374" y="1636925"/>
                </a:lnTo>
                <a:close/>
                <a:moveTo>
                  <a:pt x="0" y="0"/>
                </a:moveTo>
                <a:lnTo>
                  <a:pt x="3124142" y="0"/>
                </a:lnTo>
                <a:lnTo>
                  <a:pt x="3124142" y="1573742"/>
                </a:lnTo>
                <a:lnTo>
                  <a:pt x="2872711" y="1567456"/>
                </a:lnTo>
                <a:cubicBezTo>
                  <a:pt x="2608700" y="1611458"/>
                  <a:pt x="2737762" y="1647082"/>
                  <a:pt x="2669511" y="1567456"/>
                </a:cubicBezTo>
                <a:cubicBezTo>
                  <a:pt x="2657043" y="1552910"/>
                  <a:pt x="2642418" y="1540363"/>
                  <a:pt x="2628871" y="1526816"/>
                </a:cubicBezTo>
                <a:cubicBezTo>
                  <a:pt x="2598391" y="1540363"/>
                  <a:pt x="2566910" y="1551850"/>
                  <a:pt x="2537431" y="1567456"/>
                </a:cubicBezTo>
                <a:cubicBezTo>
                  <a:pt x="2509194" y="1582405"/>
                  <a:pt x="2487340" y="1625187"/>
                  <a:pt x="2456151" y="1618256"/>
                </a:cubicBezTo>
                <a:cubicBezTo>
                  <a:pt x="2432774" y="1613061"/>
                  <a:pt x="2449378" y="1570843"/>
                  <a:pt x="2445991" y="1547136"/>
                </a:cubicBezTo>
                <a:cubicBezTo>
                  <a:pt x="2445991" y="1547136"/>
                  <a:pt x="2196385" y="1595465"/>
                  <a:pt x="2070071" y="1608096"/>
                </a:cubicBezTo>
                <a:cubicBezTo>
                  <a:pt x="2057921" y="1609311"/>
                  <a:pt x="2049751" y="1594549"/>
                  <a:pt x="2039591" y="1587776"/>
                </a:cubicBezTo>
                <a:cubicBezTo>
                  <a:pt x="1961698" y="1591163"/>
                  <a:pt x="1883471" y="1589981"/>
                  <a:pt x="1805911" y="1597936"/>
                </a:cubicBezTo>
                <a:cubicBezTo>
                  <a:pt x="1751068" y="1603561"/>
                  <a:pt x="1694539" y="1648891"/>
                  <a:pt x="1643351" y="1628416"/>
                </a:cubicBezTo>
                <a:cubicBezTo>
                  <a:pt x="1614877" y="1617026"/>
                  <a:pt x="1650124" y="1567456"/>
                  <a:pt x="1653511" y="1536976"/>
                </a:cubicBezTo>
                <a:cubicBezTo>
                  <a:pt x="1628440" y="1542348"/>
                  <a:pt x="1397285" y="1595310"/>
                  <a:pt x="1369031" y="1587776"/>
                </a:cubicBezTo>
                <a:cubicBezTo>
                  <a:pt x="1349126" y="1582468"/>
                  <a:pt x="1362258" y="1547136"/>
                  <a:pt x="1358871" y="1526816"/>
                </a:cubicBezTo>
                <a:lnTo>
                  <a:pt x="820391" y="1597936"/>
                </a:lnTo>
                <a:cubicBezTo>
                  <a:pt x="811764" y="1599106"/>
                  <a:pt x="721483" y="1613972"/>
                  <a:pt x="708631" y="1618256"/>
                </a:cubicBezTo>
                <a:cubicBezTo>
                  <a:pt x="628937" y="1644821"/>
                  <a:pt x="646942" y="1642859"/>
                  <a:pt x="665708" y="1639048"/>
                </a:cubicBezTo>
                <a:lnTo>
                  <a:pt x="675374" y="1636925"/>
                </a:lnTo>
                <a:lnTo>
                  <a:pt x="668320" y="1638602"/>
                </a:lnTo>
                <a:cubicBezTo>
                  <a:pt x="659665" y="1640706"/>
                  <a:pt x="646513" y="1643945"/>
                  <a:pt x="627351" y="1648736"/>
                </a:cubicBezTo>
                <a:cubicBezTo>
                  <a:pt x="508818" y="1652123"/>
                  <a:pt x="390031" y="1650447"/>
                  <a:pt x="271751" y="1658896"/>
                </a:cubicBezTo>
                <a:cubicBezTo>
                  <a:pt x="265615" y="1659334"/>
                  <a:pt x="139556" y="1701430"/>
                  <a:pt x="129511" y="1689376"/>
                </a:cubicBezTo>
                <a:cubicBezTo>
                  <a:pt x="34158" y="1574952"/>
                  <a:pt x="241434" y="1641157"/>
                  <a:pt x="109191" y="1608096"/>
                </a:cubicBezTo>
                <a:cubicBezTo>
                  <a:pt x="109191" y="1608096"/>
                  <a:pt x="69011" y="1623221"/>
                  <a:pt x="48231" y="1628416"/>
                </a:cubicBezTo>
                <a:lnTo>
                  <a:pt x="0" y="1636455"/>
                </a:lnTo>
                <a:close/>
              </a:path>
            </a:pathLst>
          </a:custGeom>
          <a:effectLst>
            <a:outerShdw blurRad="50800" dist="38100" dir="2700000" algn="tl" rotWithShape="0">
              <a:prstClr val="black">
                <a:alpha val="40000"/>
              </a:prstClr>
            </a:outerShdw>
          </a:effectLst>
        </p:spPr>
      </p:pic>
      <p:pic>
        <p:nvPicPr>
          <p:cNvPr id="31" name="Picture 30" descr="Table">
            <a:extLst>
              <a:ext uri="{FF2B5EF4-FFF2-40B4-BE49-F238E27FC236}">
                <a16:creationId xmlns:a16="http://schemas.microsoft.com/office/drawing/2014/main" id="{9EFE4393-034C-E501-825A-16982152C5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7229"/>
          <a:stretch/>
        </p:blipFill>
        <p:spPr>
          <a:xfrm>
            <a:off x="8651287" y="2651409"/>
            <a:ext cx="3042768" cy="1683301"/>
          </a:xfrm>
          <a:custGeom>
            <a:avLst/>
            <a:gdLst>
              <a:gd name="connsiteX0" fmla="*/ 740712 w 3042768"/>
              <a:gd name="connsiteY0" fmla="*/ 1627033 h 1683301"/>
              <a:gd name="connsiteX1" fmla="*/ 736812 w 3042768"/>
              <a:gd name="connsiteY1" fmla="*/ 1628015 h 1683301"/>
              <a:gd name="connsiteX2" fmla="*/ 733777 w 3042768"/>
              <a:gd name="connsiteY2" fmla="*/ 1628681 h 1683301"/>
              <a:gd name="connsiteX3" fmla="*/ 0 w 3042768"/>
              <a:gd name="connsiteY3" fmla="*/ 0 h 1683301"/>
              <a:gd name="connsiteX4" fmla="*/ 3042768 w 3042768"/>
              <a:gd name="connsiteY4" fmla="*/ 0 h 1683301"/>
              <a:gd name="connsiteX5" fmla="*/ 3042768 w 3042768"/>
              <a:gd name="connsiteY5" fmla="*/ 1562004 h 1683301"/>
              <a:gd name="connsiteX6" fmla="*/ 2931113 w 3042768"/>
              <a:gd name="connsiteY6" fmla="*/ 1559212 h 1683301"/>
              <a:gd name="connsiteX7" fmla="*/ 2727913 w 3042768"/>
              <a:gd name="connsiteY7" fmla="*/ 1559212 h 1683301"/>
              <a:gd name="connsiteX8" fmla="*/ 2687273 w 3042768"/>
              <a:gd name="connsiteY8" fmla="*/ 1518572 h 1683301"/>
              <a:gd name="connsiteX9" fmla="*/ 2595833 w 3042768"/>
              <a:gd name="connsiteY9" fmla="*/ 1559212 h 1683301"/>
              <a:gd name="connsiteX10" fmla="*/ 2514553 w 3042768"/>
              <a:gd name="connsiteY10" fmla="*/ 1610012 h 1683301"/>
              <a:gd name="connsiteX11" fmla="*/ 2504393 w 3042768"/>
              <a:gd name="connsiteY11" fmla="*/ 1538892 h 1683301"/>
              <a:gd name="connsiteX12" fmla="*/ 2128473 w 3042768"/>
              <a:gd name="connsiteY12" fmla="*/ 1599852 h 1683301"/>
              <a:gd name="connsiteX13" fmla="*/ 2097993 w 3042768"/>
              <a:gd name="connsiteY13" fmla="*/ 1579532 h 1683301"/>
              <a:gd name="connsiteX14" fmla="*/ 1864313 w 3042768"/>
              <a:gd name="connsiteY14" fmla="*/ 1589692 h 1683301"/>
              <a:gd name="connsiteX15" fmla="*/ 1701753 w 3042768"/>
              <a:gd name="connsiteY15" fmla="*/ 1620172 h 1683301"/>
              <a:gd name="connsiteX16" fmla="*/ 1711913 w 3042768"/>
              <a:gd name="connsiteY16" fmla="*/ 1528732 h 1683301"/>
              <a:gd name="connsiteX17" fmla="*/ 1427433 w 3042768"/>
              <a:gd name="connsiteY17" fmla="*/ 1579532 h 1683301"/>
              <a:gd name="connsiteX18" fmla="*/ 1417273 w 3042768"/>
              <a:gd name="connsiteY18" fmla="*/ 1518572 h 1683301"/>
              <a:gd name="connsiteX19" fmla="*/ 878793 w 3042768"/>
              <a:gd name="connsiteY19" fmla="*/ 1589692 h 1683301"/>
              <a:gd name="connsiteX20" fmla="*/ 767033 w 3042768"/>
              <a:gd name="connsiteY20" fmla="*/ 1610012 h 1683301"/>
              <a:gd name="connsiteX21" fmla="*/ 724110 w 3042768"/>
              <a:gd name="connsiteY21" fmla="*/ 1630804 h 1683301"/>
              <a:gd name="connsiteX22" fmla="*/ 733777 w 3042768"/>
              <a:gd name="connsiteY22" fmla="*/ 1628681 h 1683301"/>
              <a:gd name="connsiteX23" fmla="*/ 726722 w 3042768"/>
              <a:gd name="connsiteY23" fmla="*/ 1630358 h 1683301"/>
              <a:gd name="connsiteX24" fmla="*/ 685753 w 3042768"/>
              <a:gd name="connsiteY24" fmla="*/ 1640492 h 1683301"/>
              <a:gd name="connsiteX25" fmla="*/ 330153 w 3042768"/>
              <a:gd name="connsiteY25" fmla="*/ 1650652 h 1683301"/>
              <a:gd name="connsiteX26" fmla="*/ 187913 w 3042768"/>
              <a:gd name="connsiteY26" fmla="*/ 1681132 h 1683301"/>
              <a:gd name="connsiteX27" fmla="*/ 167593 w 3042768"/>
              <a:gd name="connsiteY27" fmla="*/ 1599852 h 1683301"/>
              <a:gd name="connsiteX28" fmla="*/ 106633 w 3042768"/>
              <a:gd name="connsiteY28" fmla="*/ 1620172 h 1683301"/>
              <a:gd name="connsiteX29" fmla="*/ 45673 w 3042768"/>
              <a:gd name="connsiteY29" fmla="*/ 1630332 h 1683301"/>
              <a:gd name="connsiteX30" fmla="*/ 0 w 3042768"/>
              <a:gd name="connsiteY30" fmla="*/ 1638896 h 168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2768" h="1683301">
                <a:moveTo>
                  <a:pt x="740712" y="1627033"/>
                </a:moveTo>
                <a:cubicBezTo>
                  <a:pt x="741889" y="1626781"/>
                  <a:pt x="740084" y="1627247"/>
                  <a:pt x="736812" y="1628015"/>
                </a:cubicBezTo>
                <a:lnTo>
                  <a:pt x="733777" y="1628681"/>
                </a:lnTo>
                <a:close/>
                <a:moveTo>
                  <a:pt x="0" y="0"/>
                </a:moveTo>
                <a:lnTo>
                  <a:pt x="3042768" y="0"/>
                </a:lnTo>
                <a:lnTo>
                  <a:pt x="3042768" y="1562004"/>
                </a:lnTo>
                <a:lnTo>
                  <a:pt x="2931113" y="1559212"/>
                </a:lnTo>
                <a:cubicBezTo>
                  <a:pt x="2667102" y="1603214"/>
                  <a:pt x="2796164" y="1638838"/>
                  <a:pt x="2727913" y="1559212"/>
                </a:cubicBezTo>
                <a:cubicBezTo>
                  <a:pt x="2715445" y="1544666"/>
                  <a:pt x="2700820" y="1532119"/>
                  <a:pt x="2687273" y="1518572"/>
                </a:cubicBezTo>
                <a:cubicBezTo>
                  <a:pt x="2656793" y="1532119"/>
                  <a:pt x="2625312" y="1543606"/>
                  <a:pt x="2595833" y="1559212"/>
                </a:cubicBezTo>
                <a:cubicBezTo>
                  <a:pt x="2567596" y="1574161"/>
                  <a:pt x="2545742" y="1616943"/>
                  <a:pt x="2514553" y="1610012"/>
                </a:cubicBezTo>
                <a:cubicBezTo>
                  <a:pt x="2491176" y="1604817"/>
                  <a:pt x="2507780" y="1562599"/>
                  <a:pt x="2504393" y="1538892"/>
                </a:cubicBezTo>
                <a:cubicBezTo>
                  <a:pt x="2504393" y="1538892"/>
                  <a:pt x="2254787" y="1587221"/>
                  <a:pt x="2128473" y="1599852"/>
                </a:cubicBezTo>
                <a:cubicBezTo>
                  <a:pt x="2116323" y="1601067"/>
                  <a:pt x="2108153" y="1586305"/>
                  <a:pt x="2097993" y="1579532"/>
                </a:cubicBezTo>
                <a:cubicBezTo>
                  <a:pt x="2020100" y="1582919"/>
                  <a:pt x="1941873" y="1581737"/>
                  <a:pt x="1864313" y="1589692"/>
                </a:cubicBezTo>
                <a:cubicBezTo>
                  <a:pt x="1809470" y="1595317"/>
                  <a:pt x="1752941" y="1640647"/>
                  <a:pt x="1701753" y="1620172"/>
                </a:cubicBezTo>
                <a:cubicBezTo>
                  <a:pt x="1673279" y="1608782"/>
                  <a:pt x="1708526" y="1559212"/>
                  <a:pt x="1711913" y="1528732"/>
                </a:cubicBezTo>
                <a:cubicBezTo>
                  <a:pt x="1686842" y="1534104"/>
                  <a:pt x="1455687" y="1587066"/>
                  <a:pt x="1427433" y="1579532"/>
                </a:cubicBezTo>
                <a:cubicBezTo>
                  <a:pt x="1407528" y="1574224"/>
                  <a:pt x="1420660" y="1538892"/>
                  <a:pt x="1417273" y="1518572"/>
                </a:cubicBezTo>
                <a:lnTo>
                  <a:pt x="878793" y="1589692"/>
                </a:lnTo>
                <a:cubicBezTo>
                  <a:pt x="870166" y="1590862"/>
                  <a:pt x="779885" y="1605728"/>
                  <a:pt x="767033" y="1610012"/>
                </a:cubicBezTo>
                <a:cubicBezTo>
                  <a:pt x="687339" y="1636577"/>
                  <a:pt x="705344" y="1634616"/>
                  <a:pt x="724110" y="1630804"/>
                </a:cubicBezTo>
                <a:lnTo>
                  <a:pt x="733777" y="1628681"/>
                </a:lnTo>
                <a:lnTo>
                  <a:pt x="726722" y="1630358"/>
                </a:lnTo>
                <a:cubicBezTo>
                  <a:pt x="718067" y="1632463"/>
                  <a:pt x="704915" y="1635702"/>
                  <a:pt x="685753" y="1640492"/>
                </a:cubicBezTo>
                <a:cubicBezTo>
                  <a:pt x="567220" y="1643879"/>
                  <a:pt x="448433" y="1642203"/>
                  <a:pt x="330153" y="1650652"/>
                </a:cubicBezTo>
                <a:cubicBezTo>
                  <a:pt x="324017" y="1651090"/>
                  <a:pt x="197958" y="1693186"/>
                  <a:pt x="187913" y="1681132"/>
                </a:cubicBezTo>
                <a:cubicBezTo>
                  <a:pt x="92560" y="1566708"/>
                  <a:pt x="299836" y="1632913"/>
                  <a:pt x="167593" y="1599852"/>
                </a:cubicBezTo>
                <a:cubicBezTo>
                  <a:pt x="167593" y="1599852"/>
                  <a:pt x="127413" y="1614977"/>
                  <a:pt x="106633" y="1620172"/>
                </a:cubicBezTo>
                <a:cubicBezTo>
                  <a:pt x="86648" y="1625168"/>
                  <a:pt x="65941" y="1626647"/>
                  <a:pt x="45673" y="1630332"/>
                </a:cubicBezTo>
                <a:lnTo>
                  <a:pt x="0" y="1638896"/>
                </a:lnTo>
                <a:close/>
              </a:path>
            </a:pathLst>
          </a:custGeom>
          <a:effectLst>
            <a:outerShdw blurRad="50800" dist="38100" dir="2700000" algn="tl" rotWithShape="0">
              <a:prstClr val="black">
                <a:alpha val="40000"/>
              </a:prstClr>
            </a:outerShdw>
          </a:effectLst>
        </p:spPr>
      </p:pic>
      <p:pic>
        <p:nvPicPr>
          <p:cNvPr id="33" name="Picture 32" descr="Engineering drawing">
            <a:extLst>
              <a:ext uri="{FF2B5EF4-FFF2-40B4-BE49-F238E27FC236}">
                <a16:creationId xmlns:a16="http://schemas.microsoft.com/office/drawing/2014/main" id="{B29271CC-20DC-617C-84DC-E6224C6DFE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b="59681"/>
          <a:stretch/>
        </p:blipFill>
        <p:spPr>
          <a:xfrm>
            <a:off x="814512" y="4859997"/>
            <a:ext cx="3166360" cy="1652149"/>
          </a:xfrm>
          <a:custGeom>
            <a:avLst/>
            <a:gdLst>
              <a:gd name="connsiteX0" fmla="*/ 800007 w 3166360"/>
              <a:gd name="connsiteY0" fmla="*/ 1595881 h 1652149"/>
              <a:gd name="connsiteX1" fmla="*/ 796107 w 3166360"/>
              <a:gd name="connsiteY1" fmla="*/ 1596863 h 1652149"/>
              <a:gd name="connsiteX2" fmla="*/ 793072 w 3166360"/>
              <a:gd name="connsiteY2" fmla="*/ 1597529 h 1652149"/>
              <a:gd name="connsiteX3" fmla="*/ 0 w 3166360"/>
              <a:gd name="connsiteY3" fmla="*/ 0 h 1652149"/>
              <a:gd name="connsiteX4" fmla="*/ 3166360 w 3166360"/>
              <a:gd name="connsiteY4" fmla="*/ 0 h 1652149"/>
              <a:gd name="connsiteX5" fmla="*/ 3166360 w 3166360"/>
              <a:gd name="connsiteY5" fmla="*/ 1532459 h 1652149"/>
              <a:gd name="connsiteX6" fmla="*/ 2990408 w 3166360"/>
              <a:gd name="connsiteY6" fmla="*/ 1528060 h 1652149"/>
              <a:gd name="connsiteX7" fmla="*/ 2787208 w 3166360"/>
              <a:gd name="connsiteY7" fmla="*/ 1528060 h 1652149"/>
              <a:gd name="connsiteX8" fmla="*/ 2746568 w 3166360"/>
              <a:gd name="connsiteY8" fmla="*/ 1487420 h 1652149"/>
              <a:gd name="connsiteX9" fmla="*/ 2655128 w 3166360"/>
              <a:gd name="connsiteY9" fmla="*/ 1528060 h 1652149"/>
              <a:gd name="connsiteX10" fmla="*/ 2573848 w 3166360"/>
              <a:gd name="connsiteY10" fmla="*/ 1578860 h 1652149"/>
              <a:gd name="connsiteX11" fmla="*/ 2563688 w 3166360"/>
              <a:gd name="connsiteY11" fmla="*/ 1507740 h 1652149"/>
              <a:gd name="connsiteX12" fmla="*/ 2187768 w 3166360"/>
              <a:gd name="connsiteY12" fmla="*/ 1568700 h 1652149"/>
              <a:gd name="connsiteX13" fmla="*/ 2157288 w 3166360"/>
              <a:gd name="connsiteY13" fmla="*/ 1548380 h 1652149"/>
              <a:gd name="connsiteX14" fmla="*/ 1923608 w 3166360"/>
              <a:gd name="connsiteY14" fmla="*/ 1558540 h 1652149"/>
              <a:gd name="connsiteX15" fmla="*/ 1761048 w 3166360"/>
              <a:gd name="connsiteY15" fmla="*/ 1589020 h 1652149"/>
              <a:gd name="connsiteX16" fmla="*/ 1771208 w 3166360"/>
              <a:gd name="connsiteY16" fmla="*/ 1497580 h 1652149"/>
              <a:gd name="connsiteX17" fmla="*/ 1486728 w 3166360"/>
              <a:gd name="connsiteY17" fmla="*/ 1548380 h 1652149"/>
              <a:gd name="connsiteX18" fmla="*/ 1476568 w 3166360"/>
              <a:gd name="connsiteY18" fmla="*/ 1487420 h 1652149"/>
              <a:gd name="connsiteX19" fmla="*/ 938088 w 3166360"/>
              <a:gd name="connsiteY19" fmla="*/ 1558540 h 1652149"/>
              <a:gd name="connsiteX20" fmla="*/ 826328 w 3166360"/>
              <a:gd name="connsiteY20" fmla="*/ 1578860 h 1652149"/>
              <a:gd name="connsiteX21" fmla="*/ 783405 w 3166360"/>
              <a:gd name="connsiteY21" fmla="*/ 1599652 h 1652149"/>
              <a:gd name="connsiteX22" fmla="*/ 793072 w 3166360"/>
              <a:gd name="connsiteY22" fmla="*/ 1597529 h 1652149"/>
              <a:gd name="connsiteX23" fmla="*/ 786017 w 3166360"/>
              <a:gd name="connsiteY23" fmla="*/ 1599206 h 1652149"/>
              <a:gd name="connsiteX24" fmla="*/ 745048 w 3166360"/>
              <a:gd name="connsiteY24" fmla="*/ 1609340 h 1652149"/>
              <a:gd name="connsiteX25" fmla="*/ 389448 w 3166360"/>
              <a:gd name="connsiteY25" fmla="*/ 1619500 h 1652149"/>
              <a:gd name="connsiteX26" fmla="*/ 247208 w 3166360"/>
              <a:gd name="connsiteY26" fmla="*/ 1649980 h 1652149"/>
              <a:gd name="connsiteX27" fmla="*/ 226888 w 3166360"/>
              <a:gd name="connsiteY27" fmla="*/ 1568700 h 1652149"/>
              <a:gd name="connsiteX28" fmla="*/ 165928 w 3166360"/>
              <a:gd name="connsiteY28" fmla="*/ 1589020 h 1652149"/>
              <a:gd name="connsiteX29" fmla="*/ 104968 w 3166360"/>
              <a:gd name="connsiteY29" fmla="*/ 1599180 h 1652149"/>
              <a:gd name="connsiteX30" fmla="*/ 0 w 3166360"/>
              <a:gd name="connsiteY30" fmla="*/ 1618862 h 165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66360" h="1652149">
                <a:moveTo>
                  <a:pt x="800007" y="1595881"/>
                </a:moveTo>
                <a:cubicBezTo>
                  <a:pt x="801184" y="1595629"/>
                  <a:pt x="799379" y="1596095"/>
                  <a:pt x="796107" y="1596863"/>
                </a:cubicBezTo>
                <a:lnTo>
                  <a:pt x="793072" y="1597529"/>
                </a:lnTo>
                <a:close/>
                <a:moveTo>
                  <a:pt x="0" y="0"/>
                </a:moveTo>
                <a:lnTo>
                  <a:pt x="3166360" y="0"/>
                </a:lnTo>
                <a:lnTo>
                  <a:pt x="3166360" y="1532459"/>
                </a:lnTo>
                <a:lnTo>
                  <a:pt x="2990408" y="1528060"/>
                </a:lnTo>
                <a:cubicBezTo>
                  <a:pt x="2726397" y="1572062"/>
                  <a:pt x="2855459" y="1607686"/>
                  <a:pt x="2787208" y="1528060"/>
                </a:cubicBezTo>
                <a:cubicBezTo>
                  <a:pt x="2774740" y="1513514"/>
                  <a:pt x="2760115" y="1500967"/>
                  <a:pt x="2746568" y="1487420"/>
                </a:cubicBezTo>
                <a:cubicBezTo>
                  <a:pt x="2716088" y="1500967"/>
                  <a:pt x="2684607" y="1512454"/>
                  <a:pt x="2655128" y="1528060"/>
                </a:cubicBezTo>
                <a:cubicBezTo>
                  <a:pt x="2626891" y="1543009"/>
                  <a:pt x="2605037" y="1585791"/>
                  <a:pt x="2573848" y="1578860"/>
                </a:cubicBezTo>
                <a:cubicBezTo>
                  <a:pt x="2550471" y="1573665"/>
                  <a:pt x="2567075" y="1531447"/>
                  <a:pt x="2563688" y="1507740"/>
                </a:cubicBezTo>
                <a:cubicBezTo>
                  <a:pt x="2563688" y="1507740"/>
                  <a:pt x="2314082" y="1556069"/>
                  <a:pt x="2187768" y="1568700"/>
                </a:cubicBezTo>
                <a:cubicBezTo>
                  <a:pt x="2175618" y="1569915"/>
                  <a:pt x="2167448" y="1555153"/>
                  <a:pt x="2157288" y="1548380"/>
                </a:cubicBezTo>
                <a:cubicBezTo>
                  <a:pt x="2079395" y="1551767"/>
                  <a:pt x="2001168" y="1550585"/>
                  <a:pt x="1923608" y="1558540"/>
                </a:cubicBezTo>
                <a:cubicBezTo>
                  <a:pt x="1868765" y="1564165"/>
                  <a:pt x="1812236" y="1609495"/>
                  <a:pt x="1761048" y="1589020"/>
                </a:cubicBezTo>
                <a:cubicBezTo>
                  <a:pt x="1732574" y="1577630"/>
                  <a:pt x="1767821" y="1528060"/>
                  <a:pt x="1771208" y="1497580"/>
                </a:cubicBezTo>
                <a:cubicBezTo>
                  <a:pt x="1746137" y="1502952"/>
                  <a:pt x="1514982" y="1555914"/>
                  <a:pt x="1486728" y="1548380"/>
                </a:cubicBezTo>
                <a:cubicBezTo>
                  <a:pt x="1466823" y="1543072"/>
                  <a:pt x="1479955" y="1507740"/>
                  <a:pt x="1476568" y="1487420"/>
                </a:cubicBezTo>
                <a:lnTo>
                  <a:pt x="938088" y="1558540"/>
                </a:lnTo>
                <a:cubicBezTo>
                  <a:pt x="929461" y="1559710"/>
                  <a:pt x="839180" y="1574576"/>
                  <a:pt x="826328" y="1578860"/>
                </a:cubicBezTo>
                <a:cubicBezTo>
                  <a:pt x="746634" y="1605425"/>
                  <a:pt x="764639" y="1603463"/>
                  <a:pt x="783405" y="1599652"/>
                </a:cubicBezTo>
                <a:lnTo>
                  <a:pt x="793072" y="1597529"/>
                </a:lnTo>
                <a:lnTo>
                  <a:pt x="786017" y="1599206"/>
                </a:lnTo>
                <a:cubicBezTo>
                  <a:pt x="777362" y="1601311"/>
                  <a:pt x="764210" y="1604550"/>
                  <a:pt x="745048" y="1609340"/>
                </a:cubicBezTo>
                <a:cubicBezTo>
                  <a:pt x="626515" y="1612727"/>
                  <a:pt x="507728" y="1611051"/>
                  <a:pt x="389448" y="1619500"/>
                </a:cubicBezTo>
                <a:cubicBezTo>
                  <a:pt x="383312" y="1619938"/>
                  <a:pt x="257253" y="1662034"/>
                  <a:pt x="247208" y="1649980"/>
                </a:cubicBezTo>
                <a:cubicBezTo>
                  <a:pt x="151855" y="1535556"/>
                  <a:pt x="359131" y="1601761"/>
                  <a:pt x="226888" y="1568700"/>
                </a:cubicBezTo>
                <a:cubicBezTo>
                  <a:pt x="226888" y="1568700"/>
                  <a:pt x="186708" y="1583825"/>
                  <a:pt x="165928" y="1589020"/>
                </a:cubicBezTo>
                <a:cubicBezTo>
                  <a:pt x="145943" y="1594016"/>
                  <a:pt x="125236" y="1595495"/>
                  <a:pt x="104968" y="1599180"/>
                </a:cubicBezTo>
                <a:lnTo>
                  <a:pt x="0" y="1618862"/>
                </a:lnTo>
                <a:close/>
              </a:path>
            </a:pathLst>
          </a:custGeom>
          <a:effectLst>
            <a:outerShdw blurRad="50800" dist="38100" dir="2700000" algn="tl" rotWithShape="0">
              <a:prstClr val="black">
                <a:alpha val="40000"/>
              </a:prstClr>
            </a:outerShdw>
          </a:effectLst>
        </p:spPr>
      </p:pic>
      <p:pic>
        <p:nvPicPr>
          <p:cNvPr id="18" name="Picture 17" descr="Table&#10;&#10;Description automatically generated">
            <a:extLst>
              <a:ext uri="{FF2B5EF4-FFF2-40B4-BE49-F238E27FC236}">
                <a16:creationId xmlns:a16="http://schemas.microsoft.com/office/drawing/2014/main" id="{42AB7069-3607-365D-8574-68B5476CCD71}"/>
              </a:ext>
            </a:extLst>
          </p:cNvPr>
          <p:cNvPicPr>
            <a:picLocks noChangeAspect="1"/>
          </p:cNvPicPr>
          <p:nvPr/>
        </p:nvPicPr>
        <p:blipFill>
          <a:blip r:embed="rId9">
            <a:extLst>
              <a:ext uri="{28A0092B-C50C-407E-A947-70E740481C1C}">
                <a14:useLocalDpi xmlns:a14="http://schemas.microsoft.com/office/drawing/2010/main" val="0"/>
              </a:ext>
            </a:extLst>
          </a:blip>
          <a:srcRect b="61371"/>
          <a:stretch>
            <a:fillRect/>
          </a:stretch>
        </p:blipFill>
        <p:spPr>
          <a:xfrm>
            <a:off x="4849916" y="4859997"/>
            <a:ext cx="3361214" cy="1680294"/>
          </a:xfrm>
          <a:custGeom>
            <a:avLst/>
            <a:gdLst>
              <a:gd name="connsiteX0" fmla="*/ 0 w 5299364"/>
              <a:gd name="connsiteY0" fmla="*/ 0 h 2649188"/>
              <a:gd name="connsiteX1" fmla="*/ 5299364 w 5299364"/>
              <a:gd name="connsiteY1" fmla="*/ 0 h 2649188"/>
              <a:gd name="connsiteX2" fmla="*/ 5299364 w 5299364"/>
              <a:gd name="connsiteY2" fmla="*/ 2228697 h 2649188"/>
              <a:gd name="connsiteX3" fmla="*/ 5221843 w 5299364"/>
              <a:gd name="connsiteY3" fmla="*/ 2232561 h 2649188"/>
              <a:gd name="connsiteX4" fmla="*/ 5142856 w 5299364"/>
              <a:gd name="connsiteY4" fmla="*/ 2228193 h 2649188"/>
              <a:gd name="connsiteX5" fmla="*/ 5048263 w 5299364"/>
              <a:gd name="connsiteY5" fmla="*/ 2154621 h 2649188"/>
              <a:gd name="connsiteX6" fmla="*/ 4711932 w 5299364"/>
              <a:gd name="connsiteY6" fmla="*/ 2270234 h 2649188"/>
              <a:gd name="connsiteX7" fmla="*/ 4648870 w 5299364"/>
              <a:gd name="connsiteY7" fmla="*/ 2249214 h 2649188"/>
              <a:gd name="connsiteX8" fmla="*/ 4575297 w 5299364"/>
              <a:gd name="connsiteY8" fmla="*/ 2144110 h 2649188"/>
              <a:gd name="connsiteX9" fmla="*/ 4196925 w 5299364"/>
              <a:gd name="connsiteY9" fmla="*/ 2228193 h 2649188"/>
              <a:gd name="connsiteX10" fmla="*/ 4133863 w 5299364"/>
              <a:gd name="connsiteY10" fmla="*/ 2196662 h 2649188"/>
              <a:gd name="connsiteX11" fmla="*/ 3692428 w 5299364"/>
              <a:gd name="connsiteY11" fmla="*/ 2333297 h 2649188"/>
              <a:gd name="connsiteX12" fmla="*/ 3639877 w 5299364"/>
              <a:gd name="connsiteY12" fmla="*/ 2312276 h 2649188"/>
              <a:gd name="connsiteX13" fmla="*/ 3618856 w 5299364"/>
              <a:gd name="connsiteY13" fmla="*/ 2217683 h 2649188"/>
              <a:gd name="connsiteX14" fmla="*/ 3009256 w 5299364"/>
              <a:gd name="connsiteY14" fmla="*/ 2406869 h 2649188"/>
              <a:gd name="connsiteX15" fmla="*/ 2862111 w 5299364"/>
              <a:gd name="connsiteY15" fmla="*/ 2417379 h 2649188"/>
              <a:gd name="connsiteX16" fmla="*/ 2830580 w 5299364"/>
              <a:gd name="connsiteY16" fmla="*/ 2343807 h 2649188"/>
              <a:gd name="connsiteX17" fmla="*/ 2546801 w 5299364"/>
              <a:gd name="connsiteY17" fmla="*/ 2459421 h 2649188"/>
              <a:gd name="connsiteX18" fmla="*/ 2567821 w 5299364"/>
              <a:gd name="connsiteY18" fmla="*/ 2364828 h 2649188"/>
              <a:gd name="connsiteX19" fmla="*/ 2063325 w 5299364"/>
              <a:gd name="connsiteY19" fmla="*/ 2438400 h 2649188"/>
              <a:gd name="connsiteX20" fmla="*/ 2021284 w 5299364"/>
              <a:gd name="connsiteY20" fmla="*/ 2417379 h 2649188"/>
              <a:gd name="connsiteX21" fmla="*/ 1621890 w 5299364"/>
              <a:gd name="connsiteY21" fmla="*/ 2511972 h 2649188"/>
              <a:gd name="connsiteX22" fmla="*/ 1590359 w 5299364"/>
              <a:gd name="connsiteY22" fmla="*/ 2459421 h 2649188"/>
              <a:gd name="connsiteX23" fmla="*/ 1516787 w 5299364"/>
              <a:gd name="connsiteY23" fmla="*/ 2511972 h 2649188"/>
              <a:gd name="connsiteX24" fmla="*/ 1275049 w 5299364"/>
              <a:gd name="connsiteY24" fmla="*/ 2648607 h 2649188"/>
              <a:gd name="connsiteX25" fmla="*/ 1285559 w 5299364"/>
              <a:gd name="connsiteY25" fmla="*/ 2585545 h 2649188"/>
              <a:gd name="connsiteX26" fmla="*/ 1390663 w 5299364"/>
              <a:gd name="connsiteY26" fmla="*/ 2196662 h 2649188"/>
              <a:gd name="connsiteX27" fmla="*/ 1106884 w 5299364"/>
              <a:gd name="connsiteY27" fmla="*/ 2291255 h 2649188"/>
              <a:gd name="connsiteX28" fmla="*/ 707490 w 5299364"/>
              <a:gd name="connsiteY28" fmla="*/ 2469931 h 2649188"/>
              <a:gd name="connsiteX29" fmla="*/ 718001 w 5299364"/>
              <a:gd name="connsiteY29" fmla="*/ 2406869 h 2649188"/>
              <a:gd name="connsiteX30" fmla="*/ 633918 w 5299364"/>
              <a:gd name="connsiteY30" fmla="*/ 2448910 h 2649188"/>
              <a:gd name="connsiteX31" fmla="*/ 444732 w 5299364"/>
              <a:gd name="connsiteY31" fmla="*/ 2522483 h 2649188"/>
              <a:gd name="connsiteX32" fmla="*/ 434221 w 5299364"/>
              <a:gd name="connsiteY32" fmla="*/ 2438400 h 2649188"/>
              <a:gd name="connsiteX33" fmla="*/ 329118 w 5299364"/>
              <a:gd name="connsiteY33" fmla="*/ 2459421 h 2649188"/>
              <a:gd name="connsiteX34" fmla="*/ 0 w 5299364"/>
              <a:gd name="connsiteY34" fmla="*/ 2497034 h 264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99364" h="2649188">
                <a:moveTo>
                  <a:pt x="0" y="0"/>
                </a:moveTo>
                <a:lnTo>
                  <a:pt x="5299364" y="0"/>
                </a:lnTo>
                <a:lnTo>
                  <a:pt x="5299364" y="2228697"/>
                </a:lnTo>
                <a:lnTo>
                  <a:pt x="5221843" y="2232561"/>
                </a:lnTo>
                <a:cubicBezTo>
                  <a:pt x="5191109" y="2232910"/>
                  <a:pt x="5163890" y="2231699"/>
                  <a:pt x="5142856" y="2228193"/>
                </a:cubicBezTo>
                <a:cubicBezTo>
                  <a:pt x="5103454" y="2221626"/>
                  <a:pt x="5079794" y="2179145"/>
                  <a:pt x="5048263" y="2154621"/>
                </a:cubicBezTo>
                <a:cubicBezTo>
                  <a:pt x="4961939" y="2189151"/>
                  <a:pt x="4803446" y="2258297"/>
                  <a:pt x="4711932" y="2270234"/>
                </a:cubicBezTo>
                <a:cubicBezTo>
                  <a:pt x="4689960" y="2273100"/>
                  <a:pt x="4665152" y="2264243"/>
                  <a:pt x="4648870" y="2249214"/>
                </a:cubicBezTo>
                <a:cubicBezTo>
                  <a:pt x="4617446" y="2220207"/>
                  <a:pt x="4599821" y="2179145"/>
                  <a:pt x="4575297" y="2144110"/>
                </a:cubicBezTo>
                <a:cubicBezTo>
                  <a:pt x="4435354" y="2190758"/>
                  <a:pt x="4343170" y="2242121"/>
                  <a:pt x="4196925" y="2228193"/>
                </a:cubicBezTo>
                <a:cubicBezTo>
                  <a:pt x="4173529" y="2225965"/>
                  <a:pt x="4154884" y="2207172"/>
                  <a:pt x="4133863" y="2196662"/>
                </a:cubicBezTo>
                <a:cubicBezTo>
                  <a:pt x="3994360" y="2248057"/>
                  <a:pt x="3840415" y="2312156"/>
                  <a:pt x="3692428" y="2333297"/>
                </a:cubicBezTo>
                <a:cubicBezTo>
                  <a:pt x="3673751" y="2335965"/>
                  <a:pt x="3650006" y="2328193"/>
                  <a:pt x="3639877" y="2312276"/>
                </a:cubicBezTo>
                <a:cubicBezTo>
                  <a:pt x="3622536" y="2285026"/>
                  <a:pt x="3625863" y="2249214"/>
                  <a:pt x="3618856" y="2217683"/>
                </a:cubicBezTo>
                <a:cubicBezTo>
                  <a:pt x="3618856" y="2217683"/>
                  <a:pt x="3214974" y="2352582"/>
                  <a:pt x="3009256" y="2406869"/>
                </a:cubicBezTo>
                <a:cubicBezTo>
                  <a:pt x="2961710" y="2419416"/>
                  <a:pt x="2908481" y="2433745"/>
                  <a:pt x="2862111" y="2417379"/>
                </a:cubicBezTo>
                <a:cubicBezTo>
                  <a:pt x="2836951" y="2408499"/>
                  <a:pt x="2841090" y="2368331"/>
                  <a:pt x="2830580" y="2343807"/>
                </a:cubicBezTo>
                <a:cubicBezTo>
                  <a:pt x="2795849" y="2362508"/>
                  <a:pt x="2598900" y="2481128"/>
                  <a:pt x="2546801" y="2459421"/>
                </a:cubicBezTo>
                <a:cubicBezTo>
                  <a:pt x="2516985" y="2446998"/>
                  <a:pt x="2560814" y="2396359"/>
                  <a:pt x="2567821" y="2364828"/>
                </a:cubicBezTo>
                <a:cubicBezTo>
                  <a:pt x="2318947" y="2439490"/>
                  <a:pt x="2356450" y="2447561"/>
                  <a:pt x="2063325" y="2438400"/>
                </a:cubicBezTo>
                <a:cubicBezTo>
                  <a:pt x="2047665" y="2437911"/>
                  <a:pt x="2035298" y="2424386"/>
                  <a:pt x="2021284" y="2417379"/>
                </a:cubicBezTo>
                <a:cubicBezTo>
                  <a:pt x="1885505" y="2471691"/>
                  <a:pt x="1821147" y="2500902"/>
                  <a:pt x="1621890" y="2511972"/>
                </a:cubicBezTo>
                <a:cubicBezTo>
                  <a:pt x="1601493" y="2513105"/>
                  <a:pt x="1600869" y="2476938"/>
                  <a:pt x="1590359" y="2459421"/>
                </a:cubicBezTo>
                <a:cubicBezTo>
                  <a:pt x="1565835" y="2476938"/>
                  <a:pt x="1542630" y="2496466"/>
                  <a:pt x="1516787" y="2511972"/>
                </a:cubicBezTo>
                <a:cubicBezTo>
                  <a:pt x="1437417" y="2559594"/>
                  <a:pt x="1363252" y="2620542"/>
                  <a:pt x="1275049" y="2648607"/>
                </a:cubicBezTo>
                <a:cubicBezTo>
                  <a:pt x="1254742" y="2655068"/>
                  <a:pt x="1279435" y="2605957"/>
                  <a:pt x="1285559" y="2585545"/>
                </a:cubicBezTo>
                <a:cubicBezTo>
                  <a:pt x="1394599" y="2222077"/>
                  <a:pt x="1350765" y="2455994"/>
                  <a:pt x="1390663" y="2196662"/>
                </a:cubicBezTo>
                <a:cubicBezTo>
                  <a:pt x="1296070" y="2228193"/>
                  <a:pt x="1199462" y="2254224"/>
                  <a:pt x="1106884" y="2291255"/>
                </a:cubicBezTo>
                <a:cubicBezTo>
                  <a:pt x="971469" y="2345421"/>
                  <a:pt x="847289" y="2428369"/>
                  <a:pt x="707490" y="2469931"/>
                </a:cubicBezTo>
                <a:cubicBezTo>
                  <a:pt x="687063" y="2476004"/>
                  <a:pt x="738492" y="2412724"/>
                  <a:pt x="718001" y="2406869"/>
                </a:cubicBezTo>
                <a:cubicBezTo>
                  <a:pt x="687871" y="2398260"/>
                  <a:pt x="662777" y="2436700"/>
                  <a:pt x="633918" y="2448910"/>
                </a:cubicBezTo>
                <a:cubicBezTo>
                  <a:pt x="571603" y="2475274"/>
                  <a:pt x="507794" y="2497959"/>
                  <a:pt x="444732" y="2522483"/>
                </a:cubicBezTo>
                <a:cubicBezTo>
                  <a:pt x="441228" y="2494455"/>
                  <a:pt x="459018" y="2451926"/>
                  <a:pt x="434221" y="2438400"/>
                </a:cubicBezTo>
                <a:cubicBezTo>
                  <a:pt x="402855" y="2421292"/>
                  <a:pt x="364533" y="2454699"/>
                  <a:pt x="329118" y="2459421"/>
                </a:cubicBezTo>
                <a:lnTo>
                  <a:pt x="0" y="2497034"/>
                </a:lnTo>
                <a:close/>
              </a:path>
            </a:pathLst>
          </a:cu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1031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ID and Debit Card Information</a:t>
            </a:r>
          </a:p>
        </p:txBody>
      </p:sp>
      <p:sp>
        <p:nvSpPr>
          <p:cNvPr id="3" name="Content Placeholder 2"/>
          <p:cNvSpPr>
            <a:spLocks noGrp="1"/>
          </p:cNvSpPr>
          <p:nvPr>
            <p:ph idx="1"/>
          </p:nvPr>
        </p:nvSpPr>
        <p:spPr>
          <a:xfrm>
            <a:off x="304800" y="1371601"/>
            <a:ext cx="11734800" cy="4724399"/>
          </a:xfrm>
        </p:spPr>
        <p:txBody>
          <a:bodyPr>
            <a:normAutofit/>
          </a:bodyPr>
          <a:lstStyle/>
          <a:p>
            <a:pPr marL="0" lvl="0" indent="0" eaLnBrk="0" fontAlgn="base" hangingPunct="0">
              <a:spcBef>
                <a:spcPts val="600"/>
              </a:spcBef>
              <a:buClr>
                <a:srgbClr val="C00000"/>
              </a:buClr>
              <a:buNone/>
            </a:pPr>
            <a:r>
              <a:rPr lang="en-US" sz="1600" b="1"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Employees new to coverage will receive new ID cards within three weeks of the date your application is processed. </a:t>
            </a:r>
          </a:p>
          <a:p>
            <a:pPr marL="209550" lvl="0" indent="-209550" eaLnBrk="0" fontAlgn="base" hangingPunct="0">
              <a:lnSpc>
                <a:spcPct val="110000"/>
              </a:lnSpc>
              <a:spcBef>
                <a:spcPts val="600"/>
              </a:spcBef>
              <a:spcAft>
                <a:spcPct val="0"/>
              </a:spcAft>
              <a:buClr>
                <a:srgbClr val="C00000"/>
              </a:buClr>
            </a:pPr>
            <a:r>
              <a:rPr lang="en-US" altLang="en-US" sz="1600" dirty="0">
                <a:solidFill>
                  <a:srgbClr val="514F50"/>
                </a:solidFill>
                <a:latin typeface="Open Sans" panose="020B0606030504020204" pitchFamily="34" charset="0"/>
                <a:ea typeface="Open Sans" panose="020B0606030504020204" pitchFamily="34" charset="0"/>
                <a:cs typeface="Open Sans" panose="020B0606030504020204" pitchFamily="34" charset="0"/>
              </a:rPr>
              <a:t>Health coverage:</a:t>
            </a:r>
          </a:p>
          <a:p>
            <a:pPr marL="685800" lvl="1" eaLnBrk="0" fontAlgn="base" hangingPunct="0">
              <a:lnSpc>
                <a:spcPct val="110000"/>
              </a:lnSpc>
              <a:spcBef>
                <a:spcPts val="600"/>
              </a:spcBef>
              <a:spcAft>
                <a:spcPct val="0"/>
              </a:spcAft>
              <a:buClr>
                <a:srgbClr val="C00000"/>
              </a:buClr>
              <a:buFont typeface="Arial" panose="020B0604020202020204" pitchFamily="34" charset="0"/>
              <a:buChar char="•"/>
            </a:pPr>
            <a:r>
              <a:rPr lang="en-US" altLang="en-US" sz="1400" b="1" dirty="0">
                <a:solidFill>
                  <a:srgbClr val="514F50"/>
                </a:solidFill>
                <a:latin typeface="Open Sans" panose="020B0606030504020204" pitchFamily="34" charset="0"/>
                <a:ea typeface="Open Sans" panose="020B0606030504020204" pitchFamily="34" charset="0"/>
                <a:cs typeface="Open Sans" panose="020B0606030504020204" pitchFamily="34" charset="0"/>
              </a:rPr>
              <a:t>BlueCross BlueShield</a:t>
            </a:r>
            <a:r>
              <a:rPr lang="en-US" altLang="en-US" sz="1400" dirty="0">
                <a:solidFill>
                  <a:srgbClr val="514F50"/>
                </a:solidFill>
                <a:latin typeface="Open Sans" panose="020B0606030504020204" pitchFamily="34" charset="0"/>
                <a:ea typeface="Open Sans" panose="020B0606030504020204" pitchFamily="34" charset="0"/>
                <a:cs typeface="Open Sans" panose="020B0606030504020204" pitchFamily="34" charset="0"/>
              </a:rPr>
              <a:t>, you will receive up to two ID cards automatically. The member’s name will be printed on all cards, but these cards may be used by any covered dependent.</a:t>
            </a:r>
          </a:p>
          <a:p>
            <a:pPr marL="685800" lvl="1" eaLnBrk="0" fontAlgn="base" hangingPunct="0">
              <a:lnSpc>
                <a:spcPct val="110000"/>
              </a:lnSpc>
              <a:spcBef>
                <a:spcPts val="600"/>
              </a:spcBef>
              <a:spcAft>
                <a:spcPct val="0"/>
              </a:spcAft>
              <a:buClr>
                <a:srgbClr val="C00000"/>
              </a:buClr>
              <a:buFont typeface="Arial" panose="020B0604020202020204" pitchFamily="34" charset="0"/>
              <a:buChar char="•"/>
            </a:pPr>
            <a:r>
              <a:rPr lang="en-US" altLang="en-US" sz="1400" b="1" dirty="0">
                <a:solidFill>
                  <a:srgbClr val="514F50"/>
                </a:solidFill>
                <a:latin typeface="Open Sans" panose="020B0606030504020204" pitchFamily="34" charset="0"/>
                <a:ea typeface="Open Sans" panose="020B0606030504020204" pitchFamily="34" charset="0"/>
                <a:cs typeface="Open Sans" panose="020B0606030504020204" pitchFamily="34" charset="0"/>
              </a:rPr>
              <a:t>Cigna, </a:t>
            </a:r>
            <a:r>
              <a:rPr lang="en-US" altLang="en-US" sz="1400" dirty="0">
                <a:solidFill>
                  <a:srgbClr val="514F50"/>
                </a:solidFill>
                <a:latin typeface="Open Sans" panose="020B0606030504020204" pitchFamily="34" charset="0"/>
                <a:ea typeface="Open Sans" panose="020B0606030504020204" pitchFamily="34" charset="0"/>
                <a:cs typeface="Open Sans" panose="020B0606030504020204" pitchFamily="34" charset="0"/>
              </a:rPr>
              <a:t>you will receive separate ID cards for each insured family member with the participant’s name printed on each. Cigna will send up to four ID cards in each envelope and additional ID cards in a separate envelope. </a:t>
            </a:r>
            <a:endParaRPr 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endParaRPr>
          </a:p>
          <a:p>
            <a:pPr marL="209550" lvl="0" indent="-209550" eaLnBrk="0" fontAlgn="base" hangingPunct="0">
              <a:lnSpc>
                <a:spcPct val="90000"/>
              </a:lnSpc>
              <a:spcBef>
                <a:spcPct val="65000"/>
              </a:spcBef>
              <a:spcAft>
                <a:spcPct val="0"/>
              </a:spcAft>
              <a:buClr>
                <a:srgbClr val="C00000"/>
              </a:buClr>
            </a:pPr>
            <a:r>
              <a:rPr lang="en-US" altLang="en-US" sz="1500" dirty="0">
                <a:solidFill>
                  <a:srgbClr val="514F50"/>
                </a:solidFill>
                <a:latin typeface="Open Sans" panose="020B0606030504020204" pitchFamily="34" charset="0"/>
                <a:ea typeface="Open Sans" panose="020B0606030504020204" pitchFamily="34" charset="0"/>
                <a:cs typeface="Open Sans" panose="020B0606030504020204" pitchFamily="34" charset="0"/>
              </a:rPr>
              <a:t>In addition to your health insurance ID cards, you will also automatically receive separate Caremark pharmacy ID cards. If you are enrolled in family coverage, your ID cards may be sent in separate envelopes.</a:t>
            </a:r>
          </a:p>
          <a:p>
            <a:pPr marL="209550" lvl="0" indent="-209550" eaLnBrk="0" fontAlgn="base" hangingPunct="0">
              <a:lnSpc>
                <a:spcPct val="90000"/>
              </a:lnSpc>
              <a:spcBef>
                <a:spcPct val="65000"/>
              </a:spcBef>
              <a:spcAft>
                <a:spcPct val="0"/>
              </a:spcAft>
              <a:buClr>
                <a:srgbClr val="C00000"/>
              </a:buClr>
            </a:pPr>
            <a:r>
              <a:rPr lang="en-US" altLang="en-US" sz="15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Optum will mail ID cards for behavioral health/substance use</a:t>
            </a:r>
            <a:r>
              <a:rPr lang="en-US" altLang="en-US" sz="1500" dirty="0">
                <a:latin typeface="Open Sans" panose="020B0606030504020204" pitchFamily="34" charset="0"/>
                <a:ea typeface="Open Sans" panose="020B0606030504020204" pitchFamily="34" charset="0"/>
                <a:cs typeface="Open Sans" panose="020B0606030504020204" pitchFamily="34" charset="0"/>
              </a:rPr>
              <a:t>.</a:t>
            </a:r>
          </a:p>
          <a:p>
            <a:pPr marL="209550" lvl="0" indent="-209550" eaLnBrk="0" fontAlgn="base" hangingPunct="0">
              <a:lnSpc>
                <a:spcPct val="90000"/>
              </a:lnSpc>
              <a:spcBef>
                <a:spcPct val="65000"/>
              </a:spcBef>
              <a:spcAft>
                <a:spcPct val="0"/>
              </a:spcAft>
              <a:buClr>
                <a:srgbClr val="C00000"/>
              </a:buClr>
            </a:pPr>
            <a:r>
              <a:rPr lang="en-US" altLang="en-US" sz="1500" dirty="0">
                <a:solidFill>
                  <a:srgbClr val="514F50"/>
                </a:solidFill>
                <a:latin typeface="Open Sans" panose="020B0606030504020204" pitchFamily="34" charset="0"/>
                <a:ea typeface="Open Sans" panose="020B0606030504020204" pitchFamily="34" charset="0"/>
                <a:cs typeface="Open Sans" panose="020B0606030504020204" pitchFamily="34" charset="0"/>
              </a:rPr>
              <a:t>If you enroll in dental or vision coverage, you will typically receive your ID cards within three weeks. </a:t>
            </a: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For vision coverage, you will receive an ID card, but you don’t need one to access services. </a:t>
            </a:r>
          </a:p>
          <a:p>
            <a:pPr marL="209550" lvl="0" indent="-209550" eaLnBrk="0" fontAlgn="base" hangingPunct="0">
              <a:spcBef>
                <a:spcPts val="600"/>
              </a:spcBef>
              <a:buClr>
                <a:srgbClr val="C00000"/>
              </a:buClr>
            </a:pP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CDHP/HSA, medical FSA and limited purpose FSA (L-FSA) members will receive a </a:t>
            </a:r>
            <a:r>
              <a:rPr lang="en-US" sz="1500" b="1"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debit card </a:t>
            </a: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from Optum Bank to use for qualified purchases. </a:t>
            </a:r>
          </a:p>
          <a:p>
            <a:pPr marL="209550" lvl="0" indent="-209550" eaLnBrk="0" fontAlgn="base" hangingPunct="0">
              <a:spcBef>
                <a:spcPts val="600"/>
              </a:spcBef>
              <a:buClr>
                <a:srgbClr val="C00000"/>
              </a:buClr>
            </a:pP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Members can always request additional cards by contacting their carrier or vendor(s) or you may be able to use the vendor’s mobile app. </a:t>
            </a:r>
            <a:r>
              <a:rPr lang="en-US" sz="1500" b="1"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Vendor</a:t>
            </a: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 </a:t>
            </a:r>
            <a:r>
              <a:rPr lang="en-US" sz="1500" b="1"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contact information is found on the Customer Service page on the State website listed below. </a:t>
            </a:r>
          </a:p>
          <a:p>
            <a:pPr marL="0" indent="0" eaLnBrk="0" fontAlgn="base" hangingPunct="0">
              <a:spcBef>
                <a:spcPts val="600"/>
              </a:spcBef>
              <a:buClr>
                <a:srgbClr val="C00000"/>
              </a:buClr>
              <a:buNone/>
            </a:pPr>
            <a:endPar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3530" y="5945506"/>
            <a:ext cx="1828799" cy="788276"/>
          </a:xfrm>
          <a:prstGeom prst="rect">
            <a:avLst/>
          </a:prstGeom>
        </p:spPr>
      </p:pic>
      <p:sp>
        <p:nvSpPr>
          <p:cNvPr id="5" name="TextBox 5"/>
          <p:cNvSpPr txBox="1">
            <a:spLocks noChangeArrowheads="1"/>
          </p:cNvSpPr>
          <p:nvPr/>
        </p:nvSpPr>
        <p:spPr bwMode="auto">
          <a:xfrm>
            <a:off x="609600" y="633964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4014620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0" y="3276600"/>
            <a:ext cx="4775200" cy="685800"/>
          </a:xfrm>
        </p:spPr>
        <p:txBody>
          <a:bodyPr/>
          <a:lstStyle/>
          <a:p>
            <a:r>
              <a:rPr lang="en-US" sz="3200" dirty="0">
                <a:latin typeface="Open Sans" panose="020B0606030504020204" pitchFamily="34" charset="0"/>
                <a:ea typeface="Open Sans" panose="020B0606030504020204" pitchFamily="34" charset="0"/>
                <a:cs typeface="Open Sans" panose="020B0606030504020204" pitchFamily="34" charset="0"/>
              </a:rPr>
              <a:t>Thank you</a:t>
            </a:r>
            <a:br>
              <a:rPr lang="en-US"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3086100"/>
            <a:ext cx="2209800" cy="952500"/>
          </a:xfrm>
          <a:prstGeom prst="rect">
            <a:avLst/>
          </a:prstGeom>
        </p:spPr>
      </p:pic>
      <p:sp>
        <p:nvSpPr>
          <p:cNvPr id="4" name="TextBox 3">
            <a:extLst>
              <a:ext uri="{FF2B5EF4-FFF2-40B4-BE49-F238E27FC236}">
                <a16:creationId xmlns:a16="http://schemas.microsoft.com/office/drawing/2014/main" id="{FC0CC950-A6AA-47EB-B0C5-FA6B8BADBDA0}"/>
              </a:ext>
            </a:extLst>
          </p:cNvPr>
          <p:cNvSpPr txBox="1"/>
          <p:nvPr/>
        </p:nvSpPr>
        <p:spPr>
          <a:xfrm>
            <a:off x="2819400" y="4724400"/>
            <a:ext cx="7467600" cy="1569660"/>
          </a:xfrm>
          <a:prstGeom prst="rect">
            <a:avLst/>
          </a:prstGeom>
          <a:noFill/>
        </p:spPr>
        <p:txBody>
          <a:bodyPr wrap="square" rtlCol="0">
            <a:spAutoFit/>
          </a:bodyPr>
          <a:lstStyle/>
          <a:p>
            <a:pPr algn="ct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t>
            </a:r>
          </a:p>
          <a:p>
            <a:pPr algn="ct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Email: </a:t>
            </a:r>
            <a:r>
              <a:rPr lang="en-US" sz="3200" b="1"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utinsurance@tennessee.edu</a:t>
            </a:r>
            <a:endParaRPr lang="en-US" sz="32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50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is Eligible for Coverage?</a:t>
            </a:r>
          </a:p>
        </p:txBody>
      </p:sp>
      <p:sp>
        <p:nvSpPr>
          <p:cNvPr id="3" name="Content Placeholder 2"/>
          <p:cNvSpPr>
            <a:spLocks noGrp="1"/>
          </p:cNvSpPr>
          <p:nvPr>
            <p:ph idx="1"/>
          </p:nvPr>
        </p:nvSpPr>
        <p:spPr>
          <a:xfrm>
            <a:off x="304800" y="1447800"/>
            <a:ext cx="11734800" cy="4948434"/>
          </a:xfrm>
        </p:spPr>
        <p:txBody>
          <a:bodyPr>
            <a:normAutofit/>
          </a:bodyPr>
          <a:lstStyle/>
          <a:p>
            <a:pPr marL="0" indent="0">
              <a:buNone/>
            </a:pP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Employees</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Full-time employees regularly scheduled to work at least 30 hours per week </a:t>
            </a:r>
          </a:p>
          <a:p>
            <a:pPr marL="0" indent="0">
              <a:buNone/>
            </a:pPr>
            <a:endParaRPr lang="en-US" b="1" dirty="0">
              <a:solidFill>
                <a:schemeClr val="tx2"/>
              </a:solidFill>
            </a:endParaRPr>
          </a:p>
          <a:p>
            <a:pPr marL="0" indent="0">
              <a:buNone/>
            </a:pPr>
            <a:r>
              <a:rPr lang="en-US" b="1" dirty="0">
                <a:solidFill>
                  <a:schemeClr val="tx2"/>
                </a:solidFill>
              </a:rPr>
              <a:t>Dependents</a:t>
            </a:r>
          </a:p>
          <a:p>
            <a:pPr marL="0" indent="0">
              <a:buNone/>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Spouse (legally married) </a:t>
            </a:r>
          </a:p>
          <a:p>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Natural or adopted children or Stepchildren up to age 26  </a:t>
            </a:r>
          </a:p>
          <a:p>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  Sp</a:t>
            </a:r>
            <a:r>
              <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ecial circumstances for disabled dependents may allow for coverage after age 26. Consult your ABC for more information</a:t>
            </a:r>
          </a:p>
          <a:p>
            <a:endPar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Employees </a:t>
            </a:r>
            <a:r>
              <a:rPr lang="en-US" alt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cannot</a:t>
            </a:r>
            <a:r>
              <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 be enrolled as both the head of contract and dependent within the State Plan. </a:t>
            </a:r>
          </a:p>
          <a:p>
            <a:pPr marL="0" indent="0">
              <a:buNone/>
            </a:pPr>
            <a:r>
              <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                   See the Eligibility and Enrollment Guide for details.</a:t>
            </a:r>
          </a:p>
          <a:p>
            <a:pPr marL="0" indent="0">
              <a:buNone/>
            </a:pPr>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endParaRPr>
          </a:p>
          <a:p>
            <a:pPr marL="0" indent="0">
              <a:buNone/>
            </a:pPr>
            <a:endParaRPr lang="en-US" b="1"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273672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Does Coverage Begin?</a:t>
            </a:r>
          </a:p>
        </p:txBody>
      </p:sp>
      <p:sp>
        <p:nvSpPr>
          <p:cNvPr id="3" name="Content Placeholder 2"/>
          <p:cNvSpPr>
            <a:spLocks noGrp="1"/>
          </p:cNvSpPr>
          <p:nvPr>
            <p:ph idx="1"/>
          </p:nvPr>
        </p:nvSpPr>
        <p:spPr>
          <a:xfrm>
            <a:off x="304800" y="1447800"/>
            <a:ext cx="11734800" cy="4648200"/>
          </a:xfrm>
        </p:spPr>
        <p:txBody>
          <a:bodyPr>
            <a:normAutofit/>
          </a:bodyPr>
          <a:lstStyle/>
          <a:p>
            <a:pPr marL="703263" lvl="1" eaLnBrk="0" fontAlgn="base" hangingPunct="0">
              <a:lnSpc>
                <a:spcPct val="90000"/>
              </a:lnSpc>
              <a:spcBef>
                <a:spcPct val="0"/>
              </a:spcBef>
              <a:spcAft>
                <a:spcPct val="0"/>
              </a:spcAft>
              <a:buClr>
                <a:srgbClr val="C4262E"/>
              </a:buClr>
              <a:buSzPct val="110000"/>
              <a:buFont typeface="Arial" panose="020B0604020202020204" pitchFamily="34" charset="0"/>
              <a:buChar char="•"/>
              <a:defRPr/>
            </a:pPr>
            <a:r>
              <a:rPr lang="en-US" sz="1400" kern="0" dirty="0">
                <a:latin typeface="Open Sans" panose="020B0606030504020204" pitchFamily="34" charset="0"/>
                <a:ea typeface="Open Sans" panose="020B0606030504020204" pitchFamily="34" charset="0"/>
                <a:cs typeface="Open Sans" panose="020B0606030504020204" pitchFamily="34" charset="0"/>
              </a:rPr>
              <a:t>For health, dental, vision, disability and basic term life/ voluntary AD&amp;D, coverage will begin on the first day of the month after one full calendar month of employment from your hire date.  </a:t>
            </a:r>
            <a:r>
              <a:rPr lang="en-US" sz="1200" kern="0" dirty="0">
                <a:latin typeface="Open Sans" panose="020B0606030504020204" pitchFamily="34" charset="0"/>
                <a:ea typeface="Open Sans" panose="020B0606030504020204" pitchFamily="34" charset="0"/>
                <a:cs typeface="Open Sans" panose="020B0606030504020204" pitchFamily="34" charset="0"/>
              </a:rPr>
              <a:t>Example: Hired on Sept. 15 – coverage will begin Nov. 1</a:t>
            </a:r>
          </a:p>
          <a:p>
            <a:pPr marL="417513" lvl="1" eaLnBrk="0" fontAlgn="base" hangingPunct="0">
              <a:lnSpc>
                <a:spcPct val="90000"/>
              </a:lnSpc>
              <a:spcBef>
                <a:spcPct val="0"/>
              </a:spcBef>
              <a:spcAft>
                <a:spcPct val="0"/>
              </a:spcAft>
              <a:buClr>
                <a:srgbClr val="C4262E"/>
              </a:buClr>
              <a:buSzPct val="110000"/>
              <a:defRPr/>
            </a:pPr>
            <a:endParaRPr lang="en-US" sz="1200" kern="0" dirty="0">
              <a:latin typeface="Open Sans" panose="020B0606030504020204" pitchFamily="34" charset="0"/>
              <a:ea typeface="Open Sans" panose="020B0606030504020204" pitchFamily="34" charset="0"/>
              <a:cs typeface="Open Sans" panose="020B0606030504020204" pitchFamily="34" charset="0"/>
            </a:endParaRPr>
          </a:p>
          <a:p>
            <a:pPr marL="703263" lvl="1" eaLnBrk="0" fontAlgn="base" hangingPunct="0">
              <a:lnSpc>
                <a:spcPct val="90000"/>
              </a:lnSpc>
              <a:spcBef>
                <a:spcPct val="0"/>
              </a:spcBef>
              <a:spcAft>
                <a:spcPct val="0"/>
              </a:spcAft>
              <a:buClr>
                <a:srgbClr val="C4262E"/>
              </a:buClr>
              <a:buSzPct val="110000"/>
              <a:buFont typeface="Arial" panose="020B0604020202020204" pitchFamily="34" charset="0"/>
              <a:buChar char="•"/>
              <a:defRPr/>
            </a:pPr>
            <a:r>
              <a:rPr lang="en-US" sz="1400" kern="0" dirty="0">
                <a:latin typeface="Open Sans" panose="020B0606030504020204" pitchFamily="34" charset="0"/>
                <a:ea typeface="Open Sans" panose="020B0606030504020204" pitchFamily="34" charset="0"/>
                <a:cs typeface="Open Sans" panose="020B0606030504020204" pitchFamily="34" charset="0"/>
              </a:rPr>
              <a:t>Voluntary term life insurance begins after three full calendar months from employee/eligibility.</a:t>
            </a:r>
          </a:p>
          <a:p>
            <a:pPr marL="703263" lvl="1" eaLnBrk="0" fontAlgn="base" hangingPunct="0">
              <a:lnSpc>
                <a:spcPct val="90000"/>
              </a:lnSpc>
              <a:spcBef>
                <a:spcPct val="0"/>
              </a:spcBef>
              <a:spcAft>
                <a:spcPct val="0"/>
              </a:spcAft>
              <a:buClr>
                <a:srgbClr val="C4262E"/>
              </a:buClr>
              <a:buSzPct val="110000"/>
              <a:buFont typeface="Arial" panose="020B0604020202020204" pitchFamily="34" charset="0"/>
              <a:buChar char="•"/>
              <a:defRPr/>
            </a:pPr>
            <a:endParaRPr lang="en-US" sz="1400" kern="0" dirty="0">
              <a:latin typeface="Open Sans" panose="020B0606030504020204" pitchFamily="34" charset="0"/>
              <a:ea typeface="Open Sans" panose="020B0606030504020204" pitchFamily="34" charset="0"/>
              <a:cs typeface="Open Sans" panose="020B0606030504020204" pitchFamily="34" charset="0"/>
            </a:endParaRPr>
          </a:p>
          <a:p>
            <a:pPr marL="703263" lvl="1" eaLnBrk="0" fontAlgn="base" hangingPunct="0">
              <a:lnSpc>
                <a:spcPct val="90000"/>
              </a:lnSpc>
              <a:spcBef>
                <a:spcPct val="0"/>
              </a:spcBef>
              <a:spcAft>
                <a:spcPct val="0"/>
              </a:spcAft>
              <a:buClr>
                <a:srgbClr val="C4262E"/>
              </a:buClr>
              <a:buSzPct val="110000"/>
              <a:buFont typeface="Arial" panose="020B0604020202020204" pitchFamily="34" charset="0"/>
              <a:buChar char="•"/>
              <a:defRPr/>
            </a:pPr>
            <a:r>
              <a:rPr lang="en-US" sz="1400" kern="0" dirty="0">
                <a:latin typeface="Open Sans" panose="020B0606030504020204" pitchFamily="34" charset="0"/>
                <a:ea typeface="Open Sans" panose="020B0606030504020204" pitchFamily="34" charset="0"/>
                <a:cs typeface="Open Sans" panose="020B0606030504020204" pitchFamily="34" charset="0"/>
              </a:rPr>
              <a:t>If you have questions, ask your ABC.  </a:t>
            </a:r>
            <a:endParaRPr lang="en-US" kern="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endParaRPr>
          </a:p>
          <a:p>
            <a:pPr marL="0" indent="0">
              <a:buNone/>
            </a:pPr>
            <a:r>
              <a:rPr lang="en-US" sz="2800" b="1" dirty="0">
                <a:solidFill>
                  <a:srgbClr val="1A2343"/>
                </a:solidFill>
              </a:rPr>
              <a:t>When are Premiums Paid?</a:t>
            </a:r>
          </a:p>
          <a:p>
            <a:pPr marL="209550" lvl="0"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Monthly employees will have all premiums deducted on each monthly pay cycle.  You will see your premiums deducted the month before your insurance is effective, as we pay a month ahead for insurance.</a:t>
            </a:r>
          </a:p>
          <a:p>
            <a:pPr marL="209550" lvl="0"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Bi-Weekly employees will have medical premiums, Voluntary ADD and basic life deducted on the first pay ending cycle of the month AND</a:t>
            </a:r>
          </a:p>
          <a:p>
            <a:pPr marL="609600" lvl="1"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All other </a:t>
            </a:r>
            <a:r>
              <a:rPr lang="en-US" altLang="en-US" sz="1400" kern="0" dirty="0" err="1">
                <a:solidFill>
                  <a:srgbClr val="514F50"/>
                </a:solidFill>
                <a:latin typeface="Open Sans" panose="020B0606030504020204" pitchFamily="34" charset="0"/>
                <a:ea typeface="Open Sans" panose="020B0606030504020204" pitchFamily="34" charset="0"/>
                <a:cs typeface="Open Sans" panose="020B0606030504020204" pitchFamily="34" charset="0"/>
              </a:rPr>
              <a:t>optionals</a:t>
            </a: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 (dental, vision, STD, </a:t>
            </a:r>
            <a:r>
              <a:rPr lang="en-US" altLang="en-US" sz="1400" kern="0" dirty="0" err="1">
                <a:solidFill>
                  <a:srgbClr val="514F50"/>
                </a:solidFill>
                <a:latin typeface="Open Sans" panose="020B0606030504020204" pitchFamily="34" charset="0"/>
                <a:ea typeface="Open Sans" panose="020B0606030504020204" pitchFamily="34" charset="0"/>
                <a:cs typeface="Open Sans" panose="020B0606030504020204" pitchFamily="34" charset="0"/>
              </a:rPr>
              <a:t>etc</a:t>
            </a: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 deducted the second pay ending cycle of the month.  </a:t>
            </a:r>
          </a:p>
          <a:p>
            <a:pPr marL="609600" lvl="1"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LTD first deduction will be the month of the effective date.</a:t>
            </a:r>
          </a:p>
          <a:p>
            <a:pPr marL="209550" lvl="0"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If you do submit your benefit enrollments late in the 30 day window, in some instances, you could end up with a double deduction from your paycheck the first month of enrollment.</a:t>
            </a:r>
          </a:p>
          <a:p>
            <a:pPr marL="6350" lvl="1" indent="0" eaLnBrk="0" fontAlgn="base" hangingPunct="0">
              <a:lnSpc>
                <a:spcPct val="90000"/>
              </a:lnSpc>
              <a:spcBef>
                <a:spcPct val="0"/>
              </a:spcBef>
              <a:spcAft>
                <a:spcPct val="0"/>
              </a:spcAft>
              <a:buClr>
                <a:srgbClr val="C4262E"/>
              </a:buClr>
              <a:buSzPct val="110000"/>
              <a:buNone/>
              <a:defRPr/>
            </a:pPr>
            <a:endParaRPr lang="en-US" kern="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16852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Can You Add Coverage?</a:t>
            </a:r>
          </a:p>
        </p:txBody>
      </p:sp>
      <p:sp>
        <p:nvSpPr>
          <p:cNvPr id="3" name="Content Placeholder 2"/>
          <p:cNvSpPr>
            <a:spLocks noGrp="1"/>
          </p:cNvSpPr>
          <p:nvPr>
            <p:ph idx="1"/>
          </p:nvPr>
        </p:nvSpPr>
        <p:spPr>
          <a:xfrm>
            <a:off x="304800" y="1447800"/>
            <a:ext cx="11658600" cy="4948434"/>
          </a:xfrm>
        </p:spPr>
        <p:txBody>
          <a:bodyPr>
            <a:noAutofit/>
          </a:bodyPr>
          <a:lstStyle/>
          <a:p>
            <a:pPr marL="0" lvl="0" indent="0" fontAlgn="base">
              <a:spcBef>
                <a:spcPts val="600"/>
              </a:spcBef>
              <a:spcAft>
                <a:spcPts val="600"/>
              </a:spcAft>
              <a:buClr>
                <a:srgbClr val="C4262E"/>
              </a:buClr>
              <a:buSzPct val="110000"/>
              <a:buNone/>
            </a:pPr>
            <a:r>
              <a:rPr lang="en-US" altLang="en-US" b="1" kern="0" dirty="0">
                <a:latin typeface="Open Sans" panose="020B0606030504020204" pitchFamily="34" charset="0"/>
                <a:ea typeface="Open Sans" panose="020B0606030504020204" pitchFamily="34" charset="0"/>
                <a:cs typeface="Open Sans" panose="020B0606030504020204" pitchFamily="34" charset="0"/>
              </a:rPr>
              <a:t>There are three times you may add coverage: </a:t>
            </a:r>
          </a:p>
          <a:p>
            <a:pPr marL="0" lvl="0" indent="0" fontAlgn="base">
              <a:spcBef>
                <a:spcPts val="600"/>
              </a:spcBef>
              <a:spcAft>
                <a:spcPts val="600"/>
              </a:spcAft>
              <a:buClr>
                <a:srgbClr val="C4262E"/>
              </a:buClr>
              <a:buSzPct val="110000"/>
              <a:buNone/>
            </a:pPr>
            <a:endParaRPr lang="en-US" altLang="en-US" b="1" kern="0" dirty="0">
              <a:latin typeface="Open Sans" panose="020B0606030504020204" pitchFamily="34" charset="0"/>
              <a:ea typeface="Open Sans" panose="020B0606030504020204" pitchFamily="34" charset="0"/>
              <a:cs typeface="Open Sans" panose="020B0606030504020204" pitchFamily="34" charset="0"/>
            </a:endParaRPr>
          </a:p>
          <a:p>
            <a:pPr marL="287338" lvl="1" indent="-287338" fontAlgn="base">
              <a:spcBef>
                <a:spcPts val="0"/>
              </a:spcBef>
              <a:buClr>
                <a:srgbClr val="C4262E"/>
              </a:buClr>
              <a:buSzPct val="110000"/>
              <a:buFont typeface="Arial" panose="020B0604020202020204" pitchFamily="34" charset="0"/>
              <a:buChar char="•"/>
            </a:pPr>
            <a:r>
              <a:rPr lang="en-US" altLang="en-US" sz="1800" b="1" kern="0" dirty="0">
                <a:latin typeface="Open Sans" panose="020B0606030504020204" pitchFamily="34" charset="0"/>
                <a:ea typeface="Open Sans" panose="020B0606030504020204" pitchFamily="34" charset="0"/>
                <a:cs typeface="Open Sans" panose="020B0606030504020204" pitchFamily="34" charset="0"/>
              </a:rPr>
              <a:t>As a new employee </a:t>
            </a:r>
            <a:r>
              <a:rPr lang="en-US" altLang="en-US" sz="1800" kern="0" dirty="0">
                <a:latin typeface="Open Sans" panose="020B0606030504020204" pitchFamily="34" charset="0"/>
                <a:ea typeface="Open Sans" panose="020B0606030504020204" pitchFamily="34" charset="0"/>
                <a:cs typeface="Open Sans" panose="020B0606030504020204" pitchFamily="34" charset="0"/>
              </a:rPr>
              <a:t>– </a:t>
            </a:r>
            <a:r>
              <a:rPr lang="en-US" alt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have 30 days starting with your hire date to enroll in coverage</a:t>
            </a:r>
          </a:p>
          <a:p>
            <a:pPr marL="287338" lvl="1" indent="-287338" fontAlgn="base">
              <a:spcBef>
                <a:spcPts val="0"/>
              </a:spcBef>
              <a:buClr>
                <a:srgbClr val="C4262E"/>
              </a:buClr>
              <a:buSzPct val="110000"/>
              <a:buFont typeface="Arial" panose="020B0604020202020204" pitchFamily="34" charset="0"/>
              <a:buChar char="•"/>
            </a:pPr>
            <a:endParaRPr lang="en-US" alt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7338" lvl="1" indent="-287338" fontAlgn="base">
              <a:spcBef>
                <a:spcPts val="0"/>
              </a:spcBef>
              <a:buClr>
                <a:srgbClr val="C4262E"/>
              </a:buClr>
              <a:buSzPct val="110000"/>
              <a:buFont typeface="Arial" panose="020B0604020202020204" pitchFamily="34" charset="0"/>
              <a:buChar char="•"/>
            </a:pPr>
            <a:r>
              <a:rPr lang="en-US" altLang="en-US" sz="1800" b="1" kern="0" dirty="0">
                <a:latin typeface="Open Sans" panose="020B0606030504020204" pitchFamily="34" charset="0"/>
                <a:ea typeface="Open Sans" panose="020B0606030504020204" pitchFamily="34" charset="0"/>
                <a:cs typeface="Open Sans" panose="020B0606030504020204" pitchFamily="34" charset="0"/>
              </a:rPr>
              <a:t>Annual Enrollment is usually the first two weeks in October, for 1/1 effective dates</a:t>
            </a:r>
          </a:p>
          <a:p>
            <a:pPr marL="742950" lvl="4" indent="-285750" fontAlgn="base">
              <a:spcBef>
                <a:spcPct val="0"/>
              </a:spcBef>
              <a:spcAft>
                <a:spcPct val="40000"/>
              </a:spcAft>
              <a:buClr>
                <a:srgbClr val="C4262E"/>
              </a:buClr>
              <a:buSzPct val="110000"/>
              <a:buFont typeface="Arial" panose="020B0604020202020204" pitchFamily="34" charset="0"/>
              <a:buChar char="•"/>
              <a:defRPr/>
            </a:pPr>
            <a:r>
              <a:rPr lang="en-US" altLang="en-US" sz="1500" dirty="0">
                <a:latin typeface="Open Sans" panose="020B0606030504020204" pitchFamily="34" charset="0"/>
                <a:ea typeface="Open Sans" panose="020B0606030504020204" pitchFamily="34" charset="0"/>
                <a:cs typeface="Open Sans" panose="020B0606030504020204" pitchFamily="34" charset="0"/>
              </a:rPr>
              <a:t>Annual Enrollment occurs during the fall. Benefit information will be mailed about changes and what is offered for the following year and provided in detail on the website. </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pPr marL="742950" lvl="4" indent="-285750" fontAlgn="base">
              <a:spcBef>
                <a:spcPct val="0"/>
              </a:spcBef>
              <a:spcAft>
                <a:spcPct val="40000"/>
              </a:spcAft>
              <a:buClr>
                <a:srgbClr val="C4262E"/>
              </a:buClr>
              <a:buSzPct val="110000"/>
              <a:buFont typeface="Arial" panose="020B0604020202020204" pitchFamily="34" charset="0"/>
              <a:buChar char="•"/>
              <a:defRPr/>
            </a:pPr>
            <a:r>
              <a:rPr lang="en-US" altLang="en-US"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Enrollment information is also emailed to those who have current email addresses in Edison. We encourage you to make sure your email information is in Edison but you can opt out of these emails.</a:t>
            </a:r>
            <a:endParaRPr lang="en-US" altLang="en-US" sz="1800" b="1" kern="0" dirty="0">
              <a:latin typeface="Open Sans" panose="020B0606030504020204" pitchFamily="34" charset="0"/>
              <a:ea typeface="Open Sans" panose="020B0606030504020204" pitchFamily="34" charset="0"/>
              <a:cs typeface="Open Sans" panose="020B0606030504020204" pitchFamily="34" charset="0"/>
            </a:endParaRPr>
          </a:p>
          <a:p>
            <a:pPr marL="287338" lvl="1" indent="-287338" fontAlgn="base">
              <a:spcBef>
                <a:spcPts val="0"/>
              </a:spcBef>
              <a:buClr>
                <a:srgbClr val="C4262E"/>
              </a:buClr>
              <a:buSzPct val="110000"/>
              <a:buFont typeface="Arial" panose="020B0604020202020204" pitchFamily="34" charset="0"/>
              <a:buChar char="•"/>
            </a:pPr>
            <a:r>
              <a:rPr lang="en-US" altLang="en-US" sz="1800" b="1" kern="0" dirty="0">
                <a:latin typeface="Open Sans" panose="020B0606030504020204" pitchFamily="34" charset="0"/>
                <a:ea typeface="Open Sans" panose="020B0606030504020204" pitchFamily="34" charset="0"/>
                <a:cs typeface="Open Sans" panose="020B0606030504020204" pitchFamily="34" charset="0"/>
              </a:rPr>
              <a:t>During Special Enrollment Qualifying Events:</a:t>
            </a:r>
          </a:p>
          <a:p>
            <a:pPr marL="463550" lvl="4" indent="-169863" fontAlgn="base">
              <a:spcBef>
                <a:spcPts val="0"/>
              </a:spcBef>
              <a:buClr>
                <a:srgbClr val="C4262E"/>
              </a:buClr>
              <a:buSzPct val="80000"/>
              <a:buFont typeface="Arial" panose="020B0604020202020204" pitchFamily="34" charset="0"/>
              <a:buChar char="•"/>
            </a:pPr>
            <a:r>
              <a:rPr lang="en-US" altLang="en-US" sz="1400" kern="0" dirty="0">
                <a:latin typeface="Open Sans" panose="020B0606030504020204" pitchFamily="34" charset="0"/>
                <a:ea typeface="Open Sans" panose="020B0606030504020204" pitchFamily="34" charset="0"/>
                <a:cs typeface="Open Sans" panose="020B0606030504020204" pitchFamily="34" charset="0"/>
              </a:rPr>
              <a:t>Loss or gain of dependents; loss or gain of other coverage to name a few.</a:t>
            </a:r>
          </a:p>
          <a:p>
            <a:pPr marL="463550" lvl="4" indent="-169863" fontAlgn="base">
              <a:spcBef>
                <a:spcPts val="0"/>
              </a:spcBef>
              <a:buClr>
                <a:srgbClr val="C4262E"/>
              </a:buClr>
              <a:buSzPct val="80000"/>
              <a:buFont typeface="Arial" panose="020B0604020202020204" pitchFamily="34" charset="0"/>
              <a:buChar char="•"/>
            </a:pPr>
            <a:r>
              <a:rPr lang="en-US" altLang="en-US" sz="1400" kern="0" dirty="0">
                <a:latin typeface="Open Sans" panose="020B0606030504020204" pitchFamily="34" charset="0"/>
                <a:ea typeface="Open Sans" panose="020B0606030504020204" pitchFamily="34" charset="0"/>
                <a:cs typeface="Open Sans" panose="020B0606030504020204" pitchFamily="34" charset="0"/>
              </a:rPr>
              <a:t>You have 60 days from the loss of other coverage to notify our office</a:t>
            </a:r>
          </a:p>
          <a:p>
            <a:pPr marL="463550" lvl="4" indent="-169863" fontAlgn="base">
              <a:spcBef>
                <a:spcPts val="0"/>
              </a:spcBef>
              <a:buClr>
                <a:srgbClr val="C4262E"/>
              </a:buClr>
              <a:buSzPct val="80000"/>
              <a:buFont typeface="Arial" panose="020B0604020202020204" pitchFamily="34" charset="0"/>
              <a:buChar char="•"/>
            </a:pPr>
            <a:r>
              <a:rPr lang="en-US" altLang="en-US" sz="1400" kern="0" dirty="0">
                <a:latin typeface="Open Sans" panose="020B0606030504020204" pitchFamily="34" charset="0"/>
                <a:ea typeface="Open Sans" panose="020B0606030504020204" pitchFamily="34" charset="0"/>
                <a:cs typeface="Open Sans" panose="020B0606030504020204" pitchFamily="34" charset="0"/>
              </a:rPr>
              <a:t>You have 30 days from the gain of dependents to notify our office</a:t>
            </a:r>
          </a:p>
          <a:p>
            <a:pPr marL="463550" lvl="4" indent="-169863" fontAlgn="base">
              <a:spcBef>
                <a:spcPts val="0"/>
              </a:spcBef>
              <a:buClr>
                <a:srgbClr val="C4262E"/>
              </a:buClr>
              <a:buSzPct val="80000"/>
              <a:buFont typeface="Arial" panose="020B0604020202020204" pitchFamily="34" charset="0"/>
              <a:buChar char="•"/>
            </a:pPr>
            <a:r>
              <a:rPr lang="en-US" altLang="en-US" sz="1400" kern="0" dirty="0">
                <a:latin typeface="Open Sans" panose="020B0606030504020204" pitchFamily="34" charset="0"/>
                <a:ea typeface="Open Sans" panose="020B0606030504020204" pitchFamily="34" charset="0"/>
                <a:cs typeface="Open Sans" panose="020B0606030504020204" pitchFamily="34" charset="0"/>
              </a:rPr>
              <a:t>The Enrollment Change Application lists all of the Special Enrollment Qualifying Events on page three</a:t>
            </a:r>
          </a:p>
          <a:p>
            <a:pPr marL="463550" lvl="4" indent="-169863" fontAlgn="base">
              <a:spcBef>
                <a:spcPts val="0"/>
              </a:spcBef>
              <a:buClr>
                <a:srgbClr val="C4262E"/>
              </a:buClr>
              <a:buSzPct val="80000"/>
              <a:buFont typeface="Arial" panose="020B0604020202020204" pitchFamily="34" charset="0"/>
              <a:buChar char="•"/>
            </a:pPr>
            <a:endParaRPr lang="en-US" altLang="en-US" sz="1400" kern="0" dirty="0">
              <a:latin typeface="Open Sans" panose="020B0606030504020204" pitchFamily="34" charset="0"/>
              <a:ea typeface="Open Sans" panose="020B0606030504020204" pitchFamily="34" charset="0"/>
              <a:cs typeface="Open Sans" panose="020B0606030504020204" pitchFamily="34" charset="0"/>
            </a:endParaRPr>
          </a:p>
          <a:p>
            <a:pPr marL="122237" lvl="3" indent="-285750" fontAlgn="base">
              <a:spcBef>
                <a:spcPts val="0"/>
              </a:spcBef>
              <a:buClr>
                <a:srgbClr val="C4262E"/>
              </a:buClr>
              <a:buSzPct val="80000"/>
              <a:buFont typeface="Arial" panose="020B0604020202020204" pitchFamily="34" charset="0"/>
              <a:buChar char="•"/>
            </a:pPr>
            <a:r>
              <a:rPr lang="en-US" altLang="en-US" sz="1800" b="1" kern="0" dirty="0">
                <a:latin typeface="Open Sans" panose="020B0606030504020204" pitchFamily="34" charset="0"/>
                <a:ea typeface="Open Sans" panose="020B0606030504020204" pitchFamily="34" charset="0"/>
                <a:cs typeface="Open Sans" panose="020B0606030504020204" pitchFamily="34" charset="0"/>
              </a:rPr>
              <a:t>Bottom Line </a:t>
            </a:r>
            <a:r>
              <a:rPr lang="en-US" altLang="en-US" sz="1800" kern="0" dirty="0">
                <a:latin typeface="Open Sans" panose="020B0606030504020204" pitchFamily="34" charset="0"/>
                <a:ea typeface="Open Sans" panose="020B0606030504020204" pitchFamily="34" charset="0"/>
                <a:cs typeface="Open Sans" panose="020B0606030504020204" pitchFamily="34" charset="0"/>
              </a:rPr>
              <a:t>– if you have a family status or insurance change, </a:t>
            </a:r>
          </a:p>
          <a:p>
            <a:pPr marL="293687" lvl="4" indent="0" fontAlgn="base">
              <a:spcBef>
                <a:spcPts val="0"/>
              </a:spcBef>
              <a:buClr>
                <a:srgbClr val="C4262E"/>
              </a:buClr>
              <a:buSzPct val="80000"/>
              <a:buNone/>
            </a:pPr>
            <a:r>
              <a:rPr lang="en-US" altLang="en-US" sz="1800" kern="0" dirty="0">
                <a:latin typeface="Open Sans" panose="020B0606030504020204" pitchFamily="34" charset="0"/>
                <a:ea typeface="Open Sans" panose="020B0606030504020204" pitchFamily="34" charset="0"/>
                <a:cs typeface="Open Sans" panose="020B0606030504020204" pitchFamily="34" charset="0"/>
              </a:rPr>
              <a:t>contact the Insurance office. </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07772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Canceling Coverage </a:t>
            </a:r>
          </a:p>
        </p:txBody>
      </p:sp>
      <p:sp>
        <p:nvSpPr>
          <p:cNvPr id="3" name="Content Placeholder 2"/>
          <p:cNvSpPr>
            <a:spLocks noGrp="1"/>
          </p:cNvSpPr>
          <p:nvPr>
            <p:ph idx="1"/>
          </p:nvPr>
        </p:nvSpPr>
        <p:spPr>
          <a:xfrm>
            <a:off x="304800" y="1447800"/>
            <a:ext cx="11658600" cy="4724400"/>
          </a:xfrm>
        </p:spPr>
        <p:txBody>
          <a:bodyPr>
            <a:normAutofit/>
          </a:bodyPr>
          <a:lstStyle/>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Outside of the Annual Enrollment period, you can only cancel coverage (other than disability and voluntary term life insurance) for yourself and/or your covered dependents, IF: </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lose eligibility for the State Group Insurance Program (e.g., changing from full-time to part-time) </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experience a special qualifying event, family status change or other qualifying event.</a:t>
            </a:r>
          </a:p>
          <a:p>
            <a:pPr marL="0" indent="0">
              <a:buNone/>
            </a:pPr>
            <a:endParaRPr lang="en-US" sz="1800" b="1" i="0" u="none" strike="noStrike" baseline="0" dirty="0">
              <a:solidFill>
                <a:srgbClr val="221E1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Cancelling coverage in the middle of the plan year: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may only cancel coverage for yourself and/or your dependents in the middle of the plan year if you lose eligibility or have an event that results in you/your dependents becoming newly eligible for coverage under another plan. There are no exceptions. </a:t>
            </a:r>
          </a:p>
          <a:p>
            <a:pPr marL="228600" indent="-228600"/>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60 days </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from the date that you and/or your dependents become newly eligible for other coverage to turn in an application and proof to your agency benefits coordinator.</a:t>
            </a:r>
          </a:p>
          <a:p>
            <a:pPr marL="228600" indent="-2286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Examples</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Marriage, divorce, legal separation, annulment, birth, adoption, death of a spouse, new employmen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 entitlement to Medicare, Medicaid or TRICARE, court decree or order</a:t>
            </a:r>
          </a:p>
          <a:p>
            <a:pPr marL="228600" indent="-2286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y &amp; Enrollment Guide for details</a:t>
            </a: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20292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 Qualifying Events</a:t>
            </a:r>
          </a:p>
        </p:txBody>
      </p:sp>
      <p:sp>
        <p:nvSpPr>
          <p:cNvPr id="3" name="Content Placeholder 2"/>
          <p:cNvSpPr>
            <a:spLocks noGrp="1"/>
          </p:cNvSpPr>
          <p:nvPr>
            <p:ph idx="1"/>
          </p:nvPr>
        </p:nvSpPr>
        <p:spPr>
          <a:xfrm>
            <a:off x="304800" y="1447800"/>
            <a:ext cx="11658600" cy="4724400"/>
          </a:xfrm>
        </p:spPr>
        <p:txBody>
          <a:bodyPr>
            <a:normAutofit/>
          </a:bodyPr>
          <a:lstStyle/>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or a dependent lose eligibility for coverage under any other group health insurance plan, or if you acquire a new dependent during the plan year, the federal Health Insurance Portability and Accountability Act may provide additional opportunities for you and eligible dependents to enroll in health coverage. </a:t>
            </a:r>
          </a:p>
          <a:p>
            <a:pPr marL="0" indent="0">
              <a:buNone/>
            </a:pP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Mid-Year Elections for Voluntary Programs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You or eligible dependents may also enroll mid-year in voluntary dental, vision, disability and voluntary term life if you meet the requirements for a Special Qualifying Event. </a:t>
            </a:r>
          </a:p>
          <a:p>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NOTE: Application for special enrollment or a mid-year election change</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be made: </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9144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60 days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the loss of eligibility for other health insurance coverage; or </a:t>
            </a:r>
          </a:p>
          <a:p>
            <a:pPr marL="9144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30 days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a new dependent’s acquire date. </a:t>
            </a:r>
          </a:p>
          <a:p>
            <a:pPr marL="0" indent="0">
              <a:buNone/>
            </a:pP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must also submit proof as listed on the enrollment application. </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1830004368"/>
      </p:ext>
    </p:extLst>
  </p:cSld>
  <p:clrMapOvr>
    <a:masterClrMapping/>
  </p:clrMapOvr>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861b35-2818-4cb1-96dd-a7aeddf04b9f" xsi:nil="true"/>
    <lcf76f155ced4ddcb4097134ff3c332f xmlns="08fce426-7822-472b-8eb6-1c59bdc542e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9DD11F5803FA47813DE7751CDD0CA7" ma:contentTypeVersion="10" ma:contentTypeDescription="Create a new document." ma:contentTypeScope="" ma:versionID="03d23a8b8ede4fd83da2f09360977dd7">
  <xsd:schema xmlns:xsd="http://www.w3.org/2001/XMLSchema" xmlns:xs="http://www.w3.org/2001/XMLSchema" xmlns:p="http://schemas.microsoft.com/office/2006/metadata/properties" xmlns:ns2="08fce426-7822-472b-8eb6-1c59bdc542e7" xmlns:ns3="c8861b35-2818-4cb1-96dd-a7aeddf04b9f" targetNamespace="http://schemas.microsoft.com/office/2006/metadata/properties" ma:root="true" ma:fieldsID="71146d92a2535d4fdc5f7500d5903987" ns2:_="" ns3:_="">
    <xsd:import namespace="08fce426-7822-472b-8eb6-1c59bdc542e7"/>
    <xsd:import namespace="c8861b35-2818-4cb1-96dd-a7aeddf04b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ce426-7822-472b-8eb6-1c59bdc542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861b35-2818-4cb1-96dd-a7aeddf04b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2dc546-0116-44b1-b61e-8422fc67845b}" ma:internalName="TaxCatchAll" ma:showField="CatchAllData" ma:web="c8861b35-2818-4cb1-96dd-a7aeddf04b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B16618-492D-4BFD-B252-258150F037F3}">
  <ds:schemaRefs>
    <ds:schemaRef ds:uri="http://schemas.microsoft.com/sharepoint/v3/contenttype/forms"/>
  </ds:schemaRefs>
</ds:datastoreItem>
</file>

<file path=customXml/itemProps2.xml><?xml version="1.0" encoding="utf-8"?>
<ds:datastoreItem xmlns:ds="http://schemas.openxmlformats.org/officeDocument/2006/customXml" ds:itemID="{181BE6F8-AF4F-481B-86A0-59E1A150D5DE}">
  <ds:schemaRefs>
    <ds:schemaRef ds:uri="http://schemas.microsoft.com/office/2006/metadata/properties"/>
    <ds:schemaRef ds:uri="http://schemas.microsoft.com/office/infopath/2007/PartnerControls"/>
    <ds:schemaRef ds:uri="c8861b35-2818-4cb1-96dd-a7aeddf04b9f"/>
    <ds:schemaRef ds:uri="08fce426-7822-472b-8eb6-1c59bdc542e7"/>
  </ds:schemaRefs>
</ds:datastoreItem>
</file>

<file path=customXml/itemProps3.xml><?xml version="1.0" encoding="utf-8"?>
<ds:datastoreItem xmlns:ds="http://schemas.openxmlformats.org/officeDocument/2006/customXml" ds:itemID="{4040081A-BB5B-4B9C-A5C7-F18A43EFF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fce426-7822-472b-8eb6-1c59bdc542e7"/>
    <ds:schemaRef ds:uri="c8861b35-2818-4cb1-96dd-a7aeddf04b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12819</TotalTime>
  <Words>11899</Words>
  <Application>Microsoft Office PowerPoint</Application>
  <PresentationFormat>Widescreen</PresentationFormat>
  <Paragraphs>938</Paragraphs>
  <Slides>43</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Open Sans</vt:lpstr>
      <vt:lpstr>Arial</vt:lpstr>
      <vt:lpstr>Calibri</vt:lpstr>
      <vt:lpstr>Wingdings</vt:lpstr>
      <vt:lpstr>PermianSlabSerifTypeface</vt:lpstr>
      <vt:lpstr>PowerPoint A</vt:lpstr>
      <vt:lpstr>Higher education  New Employee orientation Enrollment and insurance Benefits</vt:lpstr>
      <vt:lpstr>General Information</vt:lpstr>
      <vt:lpstr>Online Resources - Website</vt:lpstr>
      <vt:lpstr>Resource Materials</vt:lpstr>
      <vt:lpstr>Who is Eligible for Coverage?</vt:lpstr>
      <vt:lpstr>When Does Coverage Begin?</vt:lpstr>
      <vt:lpstr>When Can You Add Coverage?</vt:lpstr>
      <vt:lpstr>Canceling Coverage </vt:lpstr>
      <vt:lpstr>Special Qualifying Events</vt:lpstr>
      <vt:lpstr>Choosing Your Premium Level</vt:lpstr>
      <vt:lpstr>Health Plan Options</vt:lpstr>
      <vt:lpstr>PowerPoint Presentation</vt:lpstr>
      <vt:lpstr>PowerPoint Presentation</vt:lpstr>
      <vt:lpstr>Health Plan Options</vt:lpstr>
      <vt:lpstr>More CDHP/HSA Information</vt:lpstr>
      <vt:lpstr>CDHP/HSA and FSA Restrictions </vt:lpstr>
      <vt:lpstr>Carrier Networks</vt:lpstr>
      <vt:lpstr>Carrier Networks</vt:lpstr>
      <vt:lpstr>2023 Premiums Higher Education</vt:lpstr>
      <vt:lpstr>2023 Deductibles/Out-of-Pocket Maximums (in-network) </vt:lpstr>
      <vt:lpstr>Pharmacy Benefits Managed by CVS Caremark</vt:lpstr>
      <vt:lpstr>Pharmacy Benefits</vt:lpstr>
      <vt:lpstr>Telehealth – 24/7 virtual medical care</vt:lpstr>
      <vt:lpstr>Behavioral Health &amp; Substance Use Services  Managed by Optum</vt:lpstr>
      <vt:lpstr>Here4TN - Employee Assistance Program  Managed by Optum</vt:lpstr>
      <vt:lpstr>Wellness Program Managed by ActiveHealth</vt:lpstr>
      <vt:lpstr>Diabetes Prevention Program </vt:lpstr>
      <vt:lpstr>Dental Benefits  Offered through Cigna or Delta Dental</vt:lpstr>
      <vt:lpstr>Dental Benefits </vt:lpstr>
      <vt:lpstr>Vision Benefits  Offered through EyeMed </vt:lpstr>
      <vt:lpstr>Vision Benefits</vt:lpstr>
      <vt:lpstr>Flexible Spending Accounts   Higher Education </vt:lpstr>
      <vt:lpstr>Flexible Spending Accounts Higher Education  </vt:lpstr>
      <vt:lpstr>Disability Insurance  </vt:lpstr>
      <vt:lpstr>Basic Term Life/Accidental Death and Dismemberment  Higher Education          p 1</vt:lpstr>
      <vt:lpstr>Basic Term Life/Accidental Death and Dismemberment  Higher Education          p 2</vt:lpstr>
      <vt:lpstr>Basic Term Life/Accidental Death and Dismemberment  Higher Education          p3 </vt:lpstr>
      <vt:lpstr>Voluntary Term Life Insurance    Higher Education</vt:lpstr>
      <vt:lpstr>Voluntary Additional AD&amp;D Higher Education</vt:lpstr>
      <vt:lpstr>Enrolling in Benefits</vt:lpstr>
      <vt:lpstr>PowerPoint Presentation</vt:lpstr>
      <vt:lpstr>ID and Debit Card Information</vt:lpstr>
      <vt:lpstr>Thank you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The University of Tennessee Payroll - Insurance Office</cp:lastModifiedBy>
  <cp:revision>779</cp:revision>
  <cp:lastPrinted>2021-11-19T15:18:11Z</cp:lastPrinted>
  <dcterms:created xsi:type="dcterms:W3CDTF">2015-04-17T19:02:10Z</dcterms:created>
  <dcterms:modified xsi:type="dcterms:W3CDTF">2023-03-22T17:59:11Z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0x010100059DD11F5803FA47813DE7751CDD0CA7</vt:lpwstr>
  </property>
  <property fmtid="{D5CDD505-2E9C-101B-9397-08002B2CF9AE}" pid="3" name="Order">
    <vt:r8>237800</vt:r8>
  </property>
  <property fmtid="{D5CDD505-2E9C-101B-9397-08002B2CF9AE}" pid="4" name="MediaServiceImageTags">
    <vt:lpwstr/>
  </property>
</Properties>
</file>